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48" r:id="rId2"/>
  </p:sldMasterIdLst>
  <p:notesMasterIdLst>
    <p:notesMasterId r:id="rId39"/>
  </p:notesMasterIdLst>
  <p:handoutMasterIdLst>
    <p:handoutMasterId r:id="rId40"/>
  </p:handoutMasterIdLst>
  <p:sldIdLst>
    <p:sldId id="256" r:id="rId3"/>
    <p:sldId id="310" r:id="rId4"/>
    <p:sldId id="311" r:id="rId5"/>
    <p:sldId id="275" r:id="rId6"/>
    <p:sldId id="279" r:id="rId7"/>
    <p:sldId id="276" r:id="rId8"/>
    <p:sldId id="277" r:id="rId9"/>
    <p:sldId id="278" r:id="rId10"/>
    <p:sldId id="280" r:id="rId11"/>
    <p:sldId id="281" r:id="rId12"/>
    <p:sldId id="282" r:id="rId13"/>
    <p:sldId id="283" r:id="rId14"/>
    <p:sldId id="315" r:id="rId15"/>
    <p:sldId id="314" r:id="rId16"/>
    <p:sldId id="284" r:id="rId17"/>
    <p:sldId id="274" r:id="rId18"/>
    <p:sldId id="285" r:id="rId19"/>
    <p:sldId id="286" r:id="rId20"/>
    <p:sldId id="287" r:id="rId21"/>
    <p:sldId id="288" r:id="rId22"/>
    <p:sldId id="298" r:id="rId23"/>
    <p:sldId id="307" r:id="rId24"/>
    <p:sldId id="306" r:id="rId25"/>
    <p:sldId id="289" r:id="rId26"/>
    <p:sldId id="290" r:id="rId27"/>
    <p:sldId id="291" r:id="rId28"/>
    <p:sldId id="316" r:id="rId29"/>
    <p:sldId id="292" r:id="rId30"/>
    <p:sldId id="317" r:id="rId31"/>
    <p:sldId id="318" r:id="rId32"/>
    <p:sldId id="319" r:id="rId33"/>
    <p:sldId id="320" r:id="rId34"/>
    <p:sldId id="294" r:id="rId35"/>
    <p:sldId id="313" r:id="rId36"/>
    <p:sldId id="322" r:id="rId37"/>
    <p:sldId id="31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6475" autoAdjust="0"/>
  </p:normalViewPr>
  <p:slideViewPr>
    <p:cSldViewPr>
      <p:cViewPr varScale="1">
        <p:scale>
          <a:sx n="81" d="100"/>
          <a:sy n="81" d="100"/>
        </p:scale>
        <p:origin x="12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271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E1094-B611-4F0C-BC02-E3744A5478A0}" type="datetimeFigureOut">
              <a:rPr lang="en-US" smtClean="0"/>
              <a:t>28/3/17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3E637-87D8-42F0-B4DD-99E4352B6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E366CB-0488-4BA5-AC78-11D5521605E3}" type="datetimeFigureOut">
              <a:rPr lang="he-IL" smtClean="0"/>
              <a:t>א'/ניסן/תשע"ז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AA31D40-F5BC-43C8-820C-C97CCBD2CF4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726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בניגוד ללינוקס, </a:t>
            </a:r>
            <a:r>
              <a:rPr lang="en-US" dirty="0" smtClean="0"/>
              <a:t>Windows</a:t>
            </a:r>
            <a:r>
              <a:rPr lang="he-IL" dirty="0" smtClean="0"/>
              <a:t> היא מערכת הפעלה עם</a:t>
            </a:r>
            <a:r>
              <a:rPr lang="he-IL" baseline="0" dirty="0" smtClean="0"/>
              <a:t> </a:t>
            </a:r>
            <a:r>
              <a:rPr lang="he-IL" dirty="0" smtClean="0"/>
              <a:t>קוד סגור, ולכן יש חשיבות מאוד גדולה לתיעוד טוב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של המערכת (כמו שמיקרוסופט באמת עשו) – כי בניגוד ללינוקס, אם משהו לא ברור, אי אפשר פשוט לבדוק בקוד לראות מה הוא עושה.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0244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smtClean="0"/>
              <a:t>דלגו</a:t>
            </a:r>
            <a:r>
              <a:rPr lang="he-IL" baseline="0" dirty="0" smtClean="0"/>
              <a:t> בין השקפים כדי לראות את ההבדלים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62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דלגו</a:t>
            </a:r>
            <a:r>
              <a:rPr lang="he-IL" baseline="0" dirty="0" smtClean="0"/>
              <a:t> בין השקפים כדי לראות את ההבדלים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0713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7112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4433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4974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69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ללמוד</a:t>
            </a:r>
            <a:r>
              <a:rPr lang="he-IL" baseline="0" dirty="0" smtClean="0"/>
              <a:t> </a:t>
            </a:r>
            <a:r>
              <a:rPr lang="en-US" baseline="0" dirty="0" smtClean="0"/>
              <a:t>API</a:t>
            </a:r>
            <a:r>
              <a:rPr lang="he-IL" baseline="0" dirty="0" smtClean="0"/>
              <a:t> חדש ולהשתמש בו זו חלק מהכישורים שאתם צריכים בתור מפתחים. </a:t>
            </a:r>
            <a:r>
              <a:rPr lang="he-IL" dirty="0" smtClean="0"/>
              <a:t>סביר להניח שברוב</a:t>
            </a:r>
            <a:r>
              <a:rPr lang="he-IL" baseline="0" dirty="0" smtClean="0"/>
              <a:t> ה</a:t>
            </a:r>
            <a:r>
              <a:rPr lang="he-IL" dirty="0" smtClean="0"/>
              <a:t>פרויקט שתעבדו עליהם, תצטרכו להשתמש בספרייה או שירות חיצוני שיש להם </a:t>
            </a:r>
            <a:r>
              <a:rPr lang="en-US" dirty="0" smtClean="0"/>
              <a:t>API</a:t>
            </a:r>
            <a:r>
              <a:rPr lang="he-IL" dirty="0" smtClean="0"/>
              <a:t> </a:t>
            </a:r>
            <a:r>
              <a:rPr lang="en-US" dirty="0" smtClean="0"/>
              <a:t>)</a:t>
            </a:r>
            <a:r>
              <a:rPr lang="he-IL" dirty="0" smtClean="0"/>
              <a:t>לדוגמא:</a:t>
            </a:r>
            <a:r>
              <a:rPr lang="he-IL" baseline="0" dirty="0" smtClean="0"/>
              <a:t> </a:t>
            </a:r>
            <a:r>
              <a:rPr lang="en-US" baseline="0" dirty="0" err="1" smtClean="0"/>
              <a:t>dropbox</a:t>
            </a:r>
            <a:r>
              <a:rPr lang="he-IL" baseline="0" dirty="0" smtClean="0"/>
              <a:t>, </a:t>
            </a:r>
            <a:r>
              <a:rPr lang="en-US" baseline="0" dirty="0" err="1" smtClean="0"/>
              <a:t>gmail</a:t>
            </a:r>
            <a:r>
              <a:rPr lang="he-IL" baseline="0" dirty="0" smtClean="0"/>
              <a:t>, </a:t>
            </a:r>
            <a:r>
              <a:rPr lang="en-US" baseline="0" dirty="0" smtClean="0"/>
              <a:t>AWS</a:t>
            </a:r>
            <a:r>
              <a:rPr lang="he-IL" baseline="0" dirty="0" smtClean="0"/>
              <a:t> </a:t>
            </a:r>
            <a:r>
              <a:rPr lang="mr-IN" baseline="0" dirty="0" smtClean="0"/>
              <a:t>–</a:t>
            </a:r>
            <a:r>
              <a:rPr lang="he-IL" baseline="0" dirty="0" smtClean="0"/>
              <a:t> לכל אלה יש </a:t>
            </a:r>
            <a:r>
              <a:rPr lang="en-US" baseline="0" dirty="0" smtClean="0"/>
              <a:t>API</a:t>
            </a:r>
            <a:r>
              <a:rPr lang="he-IL" baseline="0" dirty="0" smtClean="0"/>
              <a:t>!) </a:t>
            </a:r>
            <a:r>
              <a:rPr lang="he-IL" dirty="0" smtClean="0"/>
              <a:t>כל התנסות בלמידת </a:t>
            </a:r>
            <a:r>
              <a:rPr lang="en-US" dirty="0" smtClean="0"/>
              <a:t>API</a:t>
            </a:r>
            <a:r>
              <a:rPr lang="he-IL" baseline="0" dirty="0" smtClean="0"/>
              <a:t> חדש תגרום לכם להיות טובים יותר בכך לעתיד.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382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3533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בחלק זה של השיעור, עוברים על המצגת, בה דוגמאות לתיעוד של פונקציה ב-</a:t>
            </a:r>
            <a:r>
              <a:rPr lang="en-US" dirty="0" smtClean="0"/>
              <a:t>MSDN. </a:t>
            </a:r>
            <a:r>
              <a:rPr lang="he-IL" dirty="0" smtClean="0"/>
              <a:t>מדריכים שרוצים יכולים לפתוח תיעוד של פונקציה כלשהי ב-</a:t>
            </a:r>
            <a:r>
              <a:rPr lang="en-US" dirty="0" smtClean="0"/>
              <a:t>MSDN </a:t>
            </a:r>
            <a:r>
              <a:rPr lang="he-IL" dirty="0" smtClean="0"/>
              <a:t>ולהעביר את אותן הנקודות של המצגת. לא צריך להיכנס כאן לפרטים הספציפיים של הפונקציה בדוגמא, אלא לתת את הדעת למבנה התיעוד ב-</a:t>
            </a:r>
            <a:r>
              <a:rPr lang="en-US" dirty="0" smtClean="0"/>
              <a:t>MSDN </a:t>
            </a:r>
            <a:r>
              <a:rPr lang="he-IL" dirty="0" smtClean="0"/>
              <a:t>וחלקיו העיקריים:</a:t>
            </a:r>
          </a:p>
          <a:p>
            <a:r>
              <a:rPr lang="he-IL" dirty="0" smtClean="0"/>
              <a:t>•	הסבר כללי על הפונקציה.</a:t>
            </a:r>
          </a:p>
          <a:p>
            <a:r>
              <a:rPr lang="he-IL" dirty="0" smtClean="0"/>
              <a:t>•	ה-</a:t>
            </a:r>
            <a:r>
              <a:rPr lang="en-US" dirty="0" smtClean="0"/>
              <a:t>Syntax </a:t>
            </a:r>
            <a:r>
              <a:rPr lang="he-IL" dirty="0" smtClean="0"/>
              <a:t>של הפונקציה (ה-</a:t>
            </a:r>
            <a:r>
              <a:rPr lang="en-US" dirty="0" smtClean="0"/>
              <a:t>Prototype </a:t>
            </a:r>
            <a:r>
              <a:rPr lang="he-IL" dirty="0" smtClean="0"/>
              <a:t>שלה).</a:t>
            </a:r>
          </a:p>
          <a:p>
            <a:r>
              <a:rPr lang="he-IL" dirty="0" smtClean="0"/>
              <a:t>•	תיעוד הפרמטרים והטיפוסים שלהם. כדאי גם להדגיש את המשמעות של פרמטרים שהם </a:t>
            </a:r>
            <a:r>
              <a:rPr lang="en-US" dirty="0" smtClean="0"/>
              <a:t>Optional (</a:t>
            </a:r>
            <a:r>
              <a:rPr lang="he-IL" dirty="0" smtClean="0"/>
              <a:t>זה לא אומר שאפשר פשוט להשמיט אותם, כי הפונקציה מקבלת מספר פרמטרים קשיח, אלא זה אומר בד"כ שיש להם ערך ברירת מחדל פשוט, כמו למשל </a:t>
            </a:r>
            <a:r>
              <a:rPr lang="en-US" dirty="0" smtClean="0"/>
              <a:t>NULL).</a:t>
            </a:r>
          </a:p>
          <a:p>
            <a:r>
              <a:rPr lang="en-US" dirty="0" smtClean="0"/>
              <a:t>•	</a:t>
            </a:r>
            <a:r>
              <a:rPr lang="he-IL" dirty="0" smtClean="0"/>
              <a:t>תיעוד ערך החזרה של הפונקציה, כולל נושא הדיווח על שגיאות.</a:t>
            </a:r>
          </a:p>
          <a:p>
            <a:r>
              <a:rPr lang="he-IL" dirty="0" smtClean="0"/>
              <a:t>•	</a:t>
            </a:r>
            <a:r>
              <a:rPr lang="en-US" dirty="0" smtClean="0"/>
              <a:t>Remarks </a:t>
            </a:r>
            <a:r>
              <a:rPr lang="he-IL" dirty="0" smtClean="0"/>
              <a:t>שהוא חלק מאוד חשובים כי הוא מכיל הערות חשובות (כמו דברים שצריך לשים אליהם לב, התייחסות למקרי קצה וכד').</a:t>
            </a:r>
          </a:p>
          <a:p>
            <a:r>
              <a:rPr lang="he-IL" dirty="0" smtClean="0"/>
              <a:t>•	</a:t>
            </a:r>
            <a:r>
              <a:rPr lang="en-US" dirty="0" smtClean="0"/>
              <a:t>Examples – </a:t>
            </a:r>
            <a:r>
              <a:rPr lang="he-IL" dirty="0" smtClean="0"/>
              <a:t>שתמיד כדאי להסתכל עליהם.</a:t>
            </a:r>
          </a:p>
          <a:p>
            <a:r>
              <a:rPr lang="he-IL" dirty="0" smtClean="0"/>
              <a:t>•	</a:t>
            </a:r>
            <a:r>
              <a:rPr lang="en-US" dirty="0" smtClean="0"/>
              <a:t>Requirements – </a:t>
            </a:r>
            <a:r>
              <a:rPr lang="he-IL" dirty="0" smtClean="0"/>
              <a:t>שמכיל סוגיות טכניות חשובות כמו החל מאיזו גרסה של </a:t>
            </a:r>
            <a:r>
              <a:rPr lang="en-US" dirty="0" smtClean="0"/>
              <a:t>Windows </a:t>
            </a:r>
            <a:r>
              <a:rPr lang="he-IL" dirty="0" smtClean="0"/>
              <a:t>קיימת הפונקציה, באיזה </a:t>
            </a:r>
            <a:r>
              <a:rPr lang="en-US" dirty="0" smtClean="0"/>
              <a:t>Header </a:t>
            </a:r>
            <a:r>
              <a:rPr lang="he-IL" dirty="0" smtClean="0"/>
              <a:t>היא מוצהרת, והם יש לה גרסאות </a:t>
            </a:r>
            <a:r>
              <a:rPr lang="en-US" dirty="0" smtClean="0"/>
              <a:t>ASCII/UNICODE.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814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654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8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024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לגבי הנקודה</a:t>
            </a:r>
            <a:r>
              <a:rPr lang="he-IL" baseline="0" dirty="0" smtClean="0"/>
              <a:t> האחרונה, </a:t>
            </a:r>
            <a:r>
              <a:rPr lang="he-IL" dirty="0" smtClean="0"/>
              <a:t>לדוגמא: אם פונקציה</a:t>
            </a:r>
            <a:r>
              <a:rPr lang="he-IL" baseline="0" dirty="0" smtClean="0"/>
              <a:t> כלשהי מקבלת </a:t>
            </a:r>
            <a:r>
              <a:rPr lang="en-US" baseline="0" dirty="0" smtClean="0"/>
              <a:t>DWORD</a:t>
            </a:r>
            <a:r>
              <a:rPr lang="he-IL" baseline="0" dirty="0" smtClean="0"/>
              <a:t>, אז נעדיף להצהיר על המשתנה בו נשתמש בתור הפרמטר לפונקציה גם בתור </a:t>
            </a:r>
            <a:r>
              <a:rPr lang="en-US" baseline="0" dirty="0" smtClean="0"/>
              <a:t>DWORD</a:t>
            </a:r>
            <a:r>
              <a:rPr lang="he-IL" baseline="0" dirty="0" smtClean="0"/>
              <a:t> ולא בתור </a:t>
            </a:r>
            <a:r>
              <a:rPr lang="en-US" baseline="0" dirty="0" smtClean="0"/>
              <a:t>unsigned long</a:t>
            </a:r>
            <a:r>
              <a:rPr lang="he-IL" baseline="0" dirty="0" smtClean="0"/>
              <a:t> (למרות שטכנית זה עושה את אותו הדבר בדיוק).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331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31D40-F5BC-43C8-820C-C97CCBD2CF43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893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ציין מיקום טקסט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17916" y="1045185"/>
            <a:ext cx="709066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buNone/>
              <a:defRPr sz="5400" b="1" baseline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Adii-Light" panose="02010401010101010101" pitchFamily="2" charset="-79"/>
                <a:ea typeface="Tahoma" panose="020B0604030504040204" pitchFamily="34" charset="0"/>
                <a:cs typeface="Guttman Adii-Light" panose="02010401010101010101" pitchFamily="2" charset="-79"/>
              </a:defRPr>
            </a:lvl1pPr>
          </a:lstStyle>
          <a:p>
            <a:pPr lvl="0"/>
            <a:r>
              <a:rPr lang="he-IL" dirty="0" smtClean="0"/>
              <a:t>שם הקורס</a:t>
            </a:r>
            <a:endParaRPr lang="he-IL" dirty="0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56" y="2060848"/>
            <a:ext cx="8172400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spcBef>
                <a:spcPts val="1200"/>
              </a:spcBef>
              <a:buNone/>
              <a:defRPr sz="8000" b="1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he-IL" dirty="0" smtClean="0"/>
              <a:t>שיעור #: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נושא השיעור</a:t>
            </a:r>
            <a:endParaRPr lang="he-IL" dirty="0"/>
          </a:p>
        </p:txBody>
      </p:sp>
      <p:sp>
        <p:nvSpPr>
          <p:cNvPr id="14" name="מציין מיקום של תמונה 20"/>
          <p:cNvSpPr>
            <a:spLocks noGrp="1"/>
          </p:cNvSpPr>
          <p:nvPr>
            <p:ph type="pic" sz="quarter" idx="12" hasCustomPrompt="1"/>
          </p:nvPr>
        </p:nvSpPr>
        <p:spPr>
          <a:xfrm>
            <a:off x="3203848" y="5373216"/>
            <a:ext cx="2808312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buNone/>
              <a:defRPr sz="2500" baseline="0">
                <a:solidFill>
                  <a:srgbClr val="002060"/>
                </a:solidFill>
                <a:effectLst/>
              </a:defRPr>
            </a:lvl1pPr>
          </a:lstStyle>
          <a:p>
            <a:r>
              <a:rPr lang="he-IL" dirty="0" smtClean="0"/>
              <a:t>לוגו הקורס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        או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תמונת נושא השיעור</a:t>
            </a:r>
            <a:endParaRPr lang="he-IL" dirty="0"/>
          </a:p>
        </p:txBody>
      </p:sp>
      <p:pic>
        <p:nvPicPr>
          <p:cNvPr id="2050" name="Picture 2" descr="C:\Users\User\Documents\מגשימים\לוגואים\לוגו מגשימים החדש שקוף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304800"/>
            <a:ext cx="3846513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7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ות תוכ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54595" r="12565"/>
          <a:stretch/>
        </p:blipFill>
        <p:spPr bwMode="auto">
          <a:xfrm rot="5400000">
            <a:off x="-2643977" y="2663450"/>
            <a:ext cx="6855579" cy="152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-71258" y="6538791"/>
            <a:ext cx="4667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fld id="{3E06A03F-5312-4F84-9A7F-6C834945DC72}" type="slidenum">
              <a:rPr lang="he-IL" b="1" smtClean="0"/>
              <a:pPr algn="r" rtl="1"/>
              <a:t>‹#›</a:t>
            </a:fld>
            <a:endParaRPr lang="he-IL" b="1" dirty="0"/>
          </a:p>
        </p:txBody>
      </p:sp>
      <p:sp>
        <p:nvSpPr>
          <p:cNvPr id="6" name="מציין מיקום טקסט 15"/>
          <p:cNvSpPr>
            <a:spLocks noGrp="1"/>
          </p:cNvSpPr>
          <p:nvPr>
            <p:ph type="body" sz="quarter" idx="13" hasCustomPrompt="1"/>
          </p:nvPr>
        </p:nvSpPr>
        <p:spPr>
          <a:xfrm>
            <a:off x="1160926" y="-27384"/>
            <a:ext cx="6795450" cy="1015663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marL="0" indent="0" algn="ctr" rtl="1">
              <a:buNone/>
              <a:defRPr sz="60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he-IL" dirty="0" smtClean="0"/>
              <a:t>כותרת</a:t>
            </a:r>
            <a:endParaRPr lang="he-IL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931905" y="6560277"/>
            <a:ext cx="328006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alt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&lt;שם הקורס&gt; - שיעור #: &lt;נושא השיעור&gt;</a:t>
            </a:r>
            <a:endParaRPr kumimoji="0" lang="es-ES" altLang="he-IL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7" hasCustomPrompt="1"/>
          </p:nvPr>
        </p:nvSpPr>
        <p:spPr>
          <a:xfrm>
            <a:off x="1043608" y="1052736"/>
            <a:ext cx="7993062" cy="1692771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buSzPct val="70000"/>
              <a:buFontTx/>
              <a:buBlip>
                <a:blip r:embed="rId3"/>
              </a:buBlip>
              <a:defRPr sz="2600">
                <a:sym typeface="Wingdings" panose="05000000000000000000" pitchFamily="2" charset="2"/>
              </a:defRPr>
            </a:lvl1pPr>
          </a:lstStyle>
          <a:p>
            <a:pPr lvl="0"/>
            <a:r>
              <a:rPr lang="he-IL" dirty="0" smtClean="0"/>
              <a:t>רשמו כאן את התוכן.</a:t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he-IL" dirty="0" smtClean="0"/>
              <a:t>בכדי לשנות את הכותרת התחתונה:</a:t>
            </a:r>
            <a:br>
              <a:rPr lang="he-IL" dirty="0" smtClean="0"/>
            </a:br>
            <a:r>
              <a:rPr lang="he-IL" dirty="0" smtClean="0"/>
              <a:t>תצוגה  "תבנית בסיס לשקופיות".</a:t>
            </a:r>
          </a:p>
        </p:txBody>
      </p:sp>
      <p:pic>
        <p:nvPicPr>
          <p:cNvPr id="3074" name="Picture 2" descr="C:\Users\User\Documents\מגשימים\לוגואים\לוגו מגשימים החדש שקוף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-67693"/>
            <a:ext cx="1431925" cy="60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User\Documents\מגשימים\תרגול יב\Challenge Accepted.jp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2296"/>
            <a:ext cx="832705" cy="5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36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baseline="0" dirty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dirty="0" smtClean="0"/>
              <a:t>שיעור 3 – נושא השיעור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:\Users\adar-ohana\Downloads\m+n.logo-0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8300"/>
            <a:ext cx="3886200" cy="1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54595" r="12565"/>
          <a:stretch/>
        </p:blipFill>
        <p:spPr bwMode="auto">
          <a:xfrm rot="5400000">
            <a:off x="-2643977" y="2663450"/>
            <a:ext cx="6855579" cy="152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 rtl="1">
              <a:defRPr sz="4000" b="1" cap="all" baseline="0"/>
            </a:lvl1pPr>
          </a:lstStyle>
          <a:p>
            <a:r>
              <a:rPr lang="he-IL" dirty="0" smtClean="0"/>
              <a:t>שקף מעבר בין נושאים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1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dirty="0" smtClean="0"/>
              <a:t>כותרת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dirty="0" smtClean="0"/>
              <a:t>תת נושא 1</a:t>
            </a:r>
            <a:endParaRPr lang="en-US" dirty="0" smtClean="0"/>
          </a:p>
          <a:p>
            <a:pPr lvl="1"/>
            <a:r>
              <a:rPr lang="he-IL" dirty="0" smtClean="0"/>
              <a:t>תת נושא 2</a:t>
            </a:r>
            <a:endParaRPr lang="en-US" dirty="0" smtClean="0"/>
          </a:p>
          <a:p>
            <a:pPr lvl="2"/>
            <a:r>
              <a:rPr lang="he-IL" dirty="0" smtClean="0"/>
              <a:t>תת נושא 3</a:t>
            </a:r>
            <a:endParaRPr lang="en-US" dirty="0" smtClean="0"/>
          </a:p>
          <a:p>
            <a:pPr lvl="3"/>
            <a:r>
              <a:rPr lang="he-IL" dirty="0" smtClean="0"/>
              <a:t>תת נושא 4</a:t>
            </a:r>
            <a:endParaRPr lang="en-US" dirty="0" smtClean="0"/>
          </a:p>
          <a:p>
            <a:pPr lvl="4"/>
            <a:r>
              <a:rPr lang="he-IL" dirty="0" smtClean="0"/>
              <a:t>תת נושא 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28/3/17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:\Users\adar-ohana\Downloads\m+n.logo-02.png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-82549"/>
            <a:ext cx="2203450" cy="9239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1" eaLnBrk="1" latinLnBrk="0" hangingPunct="1">
        <a:spcBef>
          <a:spcPct val="0"/>
        </a:spcBef>
        <a:buNone/>
        <a:defRPr lang="en-US" sz="4400" kern="1200" dirty="0">
          <a:solidFill>
            <a:srgbClr val="0070C0"/>
          </a:solidFill>
          <a:latin typeface="+mj-lt"/>
          <a:ea typeface="+mj-ea"/>
          <a:cs typeface="+mn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sdn.microsoft.com/en-us/library/windows/desktop/ms681381(v=vs.85).aspx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desktop/ms682623(v=vs.85).asp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msdn.microsoft.com/en-us/library/windows/desktop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>
            <a:off x="2665071" y="1982704"/>
            <a:ext cx="3767186" cy="1387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705" indent="-179705" algn="ctr" rtl="1">
              <a:lnSpc>
                <a:spcPct val="115000"/>
              </a:lnSpc>
              <a:spcAft>
                <a:spcPts val="0"/>
              </a:spcAft>
            </a:pPr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rPr>
              <a:t>WinAPI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מלבן 6"/>
          <p:cNvSpPr/>
          <p:nvPr/>
        </p:nvSpPr>
        <p:spPr>
          <a:xfrm>
            <a:off x="2613167" y="3031912"/>
            <a:ext cx="3870995" cy="1387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9705" indent="-179705" algn="ctr" rtl="1">
              <a:lnSpc>
                <a:spcPct val="115000"/>
              </a:lnSpc>
              <a:spcAft>
                <a:spcPts val="0"/>
              </a:spcAft>
            </a:pPr>
            <a:r>
              <a:rPr lang="en-U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rPr>
              <a:t>Tutorial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תיעוד של פונקציות ב-</a:t>
            </a:r>
            <a:r>
              <a:rPr lang="en-US" dirty="0"/>
              <a:t>MSDN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15"/>
          <a:stretch/>
        </p:blipFill>
        <p:spPr>
          <a:xfrm>
            <a:off x="342900" y="1143000"/>
            <a:ext cx="8458200" cy="5668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28787"/>
            <a:ext cx="6877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1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תיעוד של פונקציות ב-</a:t>
            </a:r>
            <a:r>
              <a:rPr lang="en-US" dirty="0"/>
              <a:t>MSDN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72381"/>
            <a:ext cx="6740293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812" y="2955240"/>
            <a:ext cx="3700728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800" dirty="0" smtClean="0"/>
              <a:t>Remarks</a:t>
            </a:r>
            <a:r>
              <a:rPr lang="he-IL" sz="2800" dirty="0" smtClean="0"/>
              <a:t> ו-</a:t>
            </a:r>
            <a:r>
              <a:rPr lang="en-US" sz="2800" dirty="0" smtClean="0"/>
              <a:t>Examples</a:t>
            </a:r>
            <a:r>
              <a:rPr lang="he-IL" sz="2800" dirty="0" smtClean="0"/>
              <a:t> הם חלקים מאוד מאוד חשובים ותמיד כדאי להסתכל עליהם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09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תיעוד של פונקציות ב-</a:t>
            </a:r>
            <a:r>
              <a:rPr lang="en-US" dirty="0" smtClean="0"/>
              <a:t>MSDN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538" b="31707"/>
          <a:stretch/>
        </p:blipFill>
        <p:spPr>
          <a:xfrm>
            <a:off x="304800" y="1417638"/>
            <a:ext cx="8534400" cy="495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057400"/>
            <a:ext cx="8610600" cy="617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2991886"/>
            <a:ext cx="31832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dirty="0" smtClean="0"/>
              <a:t>החל מאיזו גרסה של </a:t>
            </a:r>
            <a:r>
              <a:rPr lang="en-US" dirty="0" smtClean="0"/>
              <a:t>Windows</a:t>
            </a:r>
            <a:r>
              <a:rPr lang="he-IL" dirty="0" smtClean="0"/>
              <a:t> הפונקציה קיימת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314" y="2819400"/>
            <a:ext cx="54578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525" y="4267994"/>
            <a:ext cx="70008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MSDN</a:t>
            </a:r>
            <a:r>
              <a:rPr lang="he-IL" dirty="0" smtClean="0"/>
              <a:t> – סיכום מבנה התיעוד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e-IL" dirty="0" smtClean="0"/>
              <a:t>הסבר </a:t>
            </a:r>
            <a:r>
              <a:rPr lang="he-IL" dirty="0"/>
              <a:t>כללי על </a:t>
            </a:r>
            <a:r>
              <a:rPr lang="he-IL" dirty="0" smtClean="0"/>
              <a:t>הפונקציה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e-IL" dirty="0"/>
              <a:t>ה-</a:t>
            </a:r>
            <a:r>
              <a:rPr lang="en-US" dirty="0"/>
              <a:t>Syntax</a:t>
            </a:r>
            <a:r>
              <a:rPr lang="he-IL" dirty="0"/>
              <a:t> של הפונקציה (ה-</a:t>
            </a:r>
            <a:r>
              <a:rPr lang="en-US" dirty="0"/>
              <a:t>Prototype</a:t>
            </a:r>
            <a:r>
              <a:rPr lang="he-IL" dirty="0"/>
              <a:t> שלה</a:t>
            </a:r>
            <a:r>
              <a:rPr lang="he-IL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e-IL" dirty="0"/>
              <a:t>תיעוד הפרמטרים והטיפוסים </a:t>
            </a:r>
            <a:r>
              <a:rPr lang="he-IL" dirty="0" smtClean="0"/>
              <a:t>שלהם</a:t>
            </a:r>
            <a:r>
              <a:rPr lang="en-US" dirty="0"/>
              <a:t/>
            </a:r>
            <a:br>
              <a:rPr lang="en-US" dirty="0"/>
            </a:br>
            <a:r>
              <a:rPr lang="he-IL" sz="2600" dirty="0" smtClean="0"/>
              <a:t>פרמטרי </a:t>
            </a:r>
            <a:r>
              <a:rPr lang="en-US" sz="2600" dirty="0"/>
              <a:t>Optional</a:t>
            </a:r>
            <a:r>
              <a:rPr lang="he-IL" sz="2600" dirty="0"/>
              <a:t> </a:t>
            </a:r>
            <a:r>
              <a:rPr lang="he-IL" sz="2600" dirty="0" smtClean="0"/>
              <a:t>– אי אפשר להשמיט, כי מספר הפרמטרים הוא קבוע, אלא שיש להם בדר"כ ערך ברירת מחדל פשוט, כמו </a:t>
            </a:r>
            <a:r>
              <a:rPr lang="en-US" sz="2600" dirty="0" smtClean="0"/>
              <a:t>NULL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he-IL" dirty="0"/>
              <a:t>תיעוד ערך החזרה של הפונקציה, כולל נושא הדיווח על </a:t>
            </a:r>
            <a:r>
              <a:rPr lang="he-IL" dirty="0" smtClean="0"/>
              <a:t>שגיאות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Remarks</a:t>
            </a:r>
            <a:r>
              <a:rPr lang="he-IL" dirty="0"/>
              <a:t> שהוא חלק מאוד חשובים כי הוא מכיל הערות </a:t>
            </a:r>
            <a:r>
              <a:rPr lang="he-IL" dirty="0" smtClean="0"/>
              <a:t>חשובות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sz="2600" dirty="0" smtClean="0"/>
              <a:t>(</a:t>
            </a:r>
            <a:r>
              <a:rPr lang="he-IL" sz="2600" dirty="0"/>
              <a:t>כמו דברים שצריך לשים אליהם לב, התייחסות למקרי קצה וכד</a:t>
            </a:r>
            <a:r>
              <a:rPr lang="he-IL" sz="2600" dirty="0" smtClean="0"/>
              <a:t>')</a:t>
            </a: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Examples</a:t>
            </a:r>
            <a:r>
              <a:rPr lang="he-IL" dirty="0"/>
              <a:t> </a:t>
            </a:r>
            <a:r>
              <a:rPr lang="he-IL" dirty="0" smtClean="0"/>
              <a:t>– דוגמאות לשימוש בפועל בפונקציה, </a:t>
            </a:r>
            <a:r>
              <a:rPr lang="he-IL" b="1" dirty="0" smtClean="0"/>
              <a:t>מאוד שימושי בד״כ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Requirements</a:t>
            </a:r>
            <a:r>
              <a:rPr lang="he-IL" dirty="0"/>
              <a:t> </a:t>
            </a:r>
            <a:r>
              <a:rPr lang="he-IL" sz="2900" dirty="0" smtClean="0"/>
              <a:t>שמכיל סוגיות טכניות חשובות כמו החל מאיזו גרסה של </a:t>
            </a:r>
            <a:r>
              <a:rPr lang="en-US" sz="2900" dirty="0" smtClean="0"/>
              <a:t>Windows</a:t>
            </a:r>
            <a:r>
              <a:rPr lang="he-IL" sz="2900" dirty="0" smtClean="0"/>
              <a:t> קיימת הפונקציה, באיזה </a:t>
            </a:r>
            <a:r>
              <a:rPr lang="en-US" sz="2900" dirty="0" smtClean="0"/>
              <a:t>Header</a:t>
            </a:r>
            <a:r>
              <a:rPr lang="he-IL" sz="2900" dirty="0" smtClean="0"/>
              <a:t> היא מוצהרת, והאם יש לה גרסאות </a:t>
            </a:r>
            <a:r>
              <a:rPr lang="en-US" sz="2900" dirty="0" smtClean="0"/>
              <a:t>ASCII/UNICODE</a:t>
            </a:r>
            <a:endParaRPr lang="he-IL" sz="2900" dirty="0" smtClean="0"/>
          </a:p>
        </p:txBody>
      </p:sp>
    </p:spTree>
    <p:extLst>
      <p:ext uri="{BB962C8B-B14F-4D97-AF65-F5344CB8AC3E}">
        <p14:creationId xmlns:p14="http://schemas.microsoft.com/office/powerpoint/2010/main" val="42361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MSDN</a:t>
            </a:r>
            <a:r>
              <a:rPr lang="he-IL" dirty="0" smtClean="0"/>
              <a:t> - סיכום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יש חשיבות </a:t>
            </a:r>
            <a:r>
              <a:rPr lang="he-IL" dirty="0"/>
              <a:t>רבה להפרדה בין עיקר </a:t>
            </a:r>
            <a:r>
              <a:rPr lang="he-IL" dirty="0" smtClean="0"/>
              <a:t>ל</a:t>
            </a:r>
            <a:r>
              <a:rPr lang="he-IL" dirty="0"/>
              <a:t>ת</a:t>
            </a:r>
            <a:r>
              <a:rPr lang="he-IL" dirty="0" smtClean="0"/>
              <a:t>פל</a:t>
            </a:r>
            <a:r>
              <a:rPr lang="he-IL" dirty="0"/>
              <a:t>, ואי אפשר תמיד לקרוא את כל התיעוד ב-</a:t>
            </a:r>
            <a:r>
              <a:rPr lang="en-US" dirty="0" smtClean="0"/>
              <a:t>MSDN</a:t>
            </a:r>
            <a:endParaRPr lang="he-IL" dirty="0" smtClean="0"/>
          </a:p>
          <a:p>
            <a:endParaRPr lang="he-IL" dirty="0" smtClean="0"/>
          </a:p>
          <a:p>
            <a:r>
              <a:rPr lang="he-IL" dirty="0" smtClean="0"/>
              <a:t>עם </a:t>
            </a:r>
            <a:r>
              <a:rPr lang="he-IL" dirty="0"/>
              <a:t>הניסיון, לומדים לקרוא בצורה סלקטיבית ולדעת איפה </a:t>
            </a:r>
            <a:r>
              <a:rPr lang="he-IL" dirty="0" smtClean="0"/>
              <a:t>לשים את הדגש</a:t>
            </a:r>
          </a:p>
        </p:txBody>
      </p:sp>
    </p:spTree>
    <p:extLst>
      <p:ext uri="{BB962C8B-B14F-4D97-AF65-F5344CB8AC3E}">
        <p14:creationId xmlns:p14="http://schemas.microsoft.com/office/powerpoint/2010/main" val="6697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טקסט 8"/>
          <p:cNvSpPr>
            <a:spLocks noGrp="1"/>
          </p:cNvSpPr>
          <p:nvPr>
            <p:ph type="body" sz="quarter" idx="11"/>
          </p:nvPr>
        </p:nvSpPr>
        <p:spPr>
          <a:xfrm>
            <a:off x="457200" y="1371600"/>
            <a:ext cx="8172400" cy="2794483"/>
          </a:xfrm>
        </p:spPr>
        <p:txBody>
          <a:bodyPr/>
          <a:lstStyle/>
          <a:p>
            <a:pPr>
              <a:lnSpc>
                <a:spcPts val="11000"/>
              </a:lnSpc>
            </a:pPr>
            <a:r>
              <a:rPr lang="he-IL" dirty="0">
                <a:latin typeface="Arial" charset="0"/>
                <a:ea typeface="Arial" charset="0"/>
                <a:cs typeface="Arial" charset="0"/>
              </a:rPr>
              <a:t>עקרונות 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בסיסיים של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WinAPI</a:t>
            </a:r>
            <a:endParaRPr lang="he-IL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3" descr="C:\Users\User\Documents\מגשימים\תרגול יב\Challenge Accepted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77381"/>
            <a:ext cx="973405" cy="60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מאיפה ״מביאים״ את הפונקציות?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82000" cy="4525963"/>
          </a:xfrm>
        </p:spPr>
        <p:txBody>
          <a:bodyPr>
            <a:normAutofit/>
          </a:bodyPr>
          <a:lstStyle/>
          <a:p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על מנת להשתמש בפונקציות של ה-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WinAPI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 אנחנו צריכים להכניס לפרויקט שלנו את ה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headers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 הרלוונטיים</a:t>
            </a:r>
            <a:endParaRPr lang="he-IL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he-IL" dirty="0">
                <a:latin typeface="Arial" charset="0"/>
                <a:ea typeface="Arial" charset="0"/>
              </a:rPr>
              <a:t>בתיעוד של הפונקציה </a:t>
            </a:r>
            <a:r>
              <a:rPr lang="he-IL" b="1" dirty="0">
                <a:latin typeface="Arial" charset="0"/>
                <a:ea typeface="Arial" charset="0"/>
              </a:rPr>
              <a:t>תמיד יהיה כתוב</a:t>
            </a:r>
            <a:r>
              <a:rPr lang="he-IL" dirty="0">
                <a:latin typeface="Arial" charset="0"/>
                <a:ea typeface="Arial" charset="0"/>
              </a:rPr>
              <a:t> מה </a:t>
            </a:r>
            <a:r>
              <a:rPr lang="he-IL" dirty="0" smtClean="0">
                <a:latin typeface="Arial" charset="0"/>
                <a:ea typeface="Arial" charset="0"/>
              </a:rPr>
              <a:t>הקובץ </a:t>
            </a:r>
            <a:r>
              <a:rPr lang="he-IL" dirty="0">
                <a:latin typeface="Arial" charset="0"/>
                <a:ea typeface="Arial" charset="0"/>
              </a:rPr>
              <a:t>שבו היא </a:t>
            </a:r>
            <a:r>
              <a:rPr lang="he-IL" dirty="0" smtClean="0">
                <a:latin typeface="Arial" charset="0"/>
                <a:ea typeface="Arial" charset="0"/>
              </a:rPr>
              <a:t>מוצהרת, לדוגמא מהתיעוד של </a:t>
            </a:r>
            <a:r>
              <a:rPr lang="en-US" dirty="0" err="1" smtClean="0">
                <a:latin typeface="Arial" charset="0"/>
                <a:ea typeface="Arial" charset="0"/>
              </a:rPr>
              <a:t>MessageBox</a:t>
            </a:r>
            <a:r>
              <a:rPr lang="he-IL" dirty="0" smtClean="0">
                <a:latin typeface="Arial" charset="0"/>
                <a:ea typeface="Arial" charset="0"/>
              </a:rPr>
              <a:t>:</a:t>
            </a:r>
          </a:p>
          <a:p>
            <a:pPr lvl="1"/>
            <a:endParaRPr lang="he-IL" dirty="0" smtClean="0">
              <a:latin typeface="Arial" charset="0"/>
              <a:ea typeface="Arial" charset="0"/>
            </a:endParaRPr>
          </a:p>
          <a:p>
            <a:pPr lvl="1"/>
            <a:endParaRPr lang="he-IL" dirty="0" smtClean="0">
              <a:latin typeface="Arial" charset="0"/>
              <a:ea typeface="Arial" charset="0"/>
            </a:endParaRPr>
          </a:p>
          <a:p>
            <a:pPr lvl="1"/>
            <a:endParaRPr lang="he-IL" dirty="0" smtClean="0">
              <a:latin typeface="Arial" charset="0"/>
              <a:ea typeface="Arial" charset="0"/>
            </a:endParaRPr>
          </a:p>
          <a:p>
            <a:pPr lvl="1"/>
            <a:endParaRPr lang="he-IL" dirty="0">
              <a:latin typeface="Arial" charset="0"/>
              <a:ea typeface="Arial" charset="0"/>
            </a:endParaRPr>
          </a:p>
          <a:p>
            <a:pPr lvl="1"/>
            <a:r>
              <a:rPr lang="he-IL" dirty="0" smtClean="0">
                <a:latin typeface="Arial" charset="0"/>
                <a:ea typeface="Arial" charset="0"/>
              </a:rPr>
              <a:t>בהרבה </a:t>
            </a:r>
            <a:r>
              <a:rPr lang="he-IL" dirty="0">
                <a:latin typeface="Arial" charset="0"/>
                <a:ea typeface="Arial" charset="0"/>
              </a:rPr>
              <a:t>מקרים יהיה זה הקובץ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windows.h</a:t>
            </a:r>
            <a:endParaRPr lang="en-US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he-IL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482563"/>
            <a:ext cx="4343400" cy="20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Windows API Data Types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447800"/>
            <a:ext cx="8382000" cy="5181600"/>
          </a:xfrm>
        </p:spPr>
        <p:txBody>
          <a:bodyPr>
            <a:normAutofit fontScale="77500" lnSpcReduction="20000"/>
          </a:bodyPr>
          <a:lstStyle/>
          <a:p>
            <a:r>
              <a:rPr lang="he-IL" dirty="0" smtClean="0"/>
              <a:t>מתכנות ב-</a:t>
            </a:r>
            <a:r>
              <a:rPr lang="en-US" dirty="0" smtClean="0"/>
              <a:t>C</a:t>
            </a:r>
            <a:r>
              <a:rPr lang="he-IL" dirty="0" smtClean="0"/>
              <a:t> אנחנו מכירים מגוון טיפוסים סטנדרטיים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, short, double</a:t>
            </a:r>
            <a:r>
              <a:rPr lang="he-IL" dirty="0" smtClean="0"/>
              <a:t> עבור מספרים</a:t>
            </a:r>
          </a:p>
          <a:p>
            <a:pPr lvl="1"/>
            <a:r>
              <a:rPr lang="en-US" dirty="0" smtClean="0"/>
              <a:t>char*</a:t>
            </a:r>
            <a:r>
              <a:rPr lang="he-IL" dirty="0" smtClean="0"/>
              <a:t> עבור מחרוזות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*, void*</a:t>
            </a:r>
            <a:r>
              <a:rPr lang="he-IL" dirty="0" smtClean="0"/>
              <a:t> עבור מצביעים</a:t>
            </a:r>
          </a:p>
          <a:p>
            <a:r>
              <a:rPr lang="he-IL" dirty="0" smtClean="0"/>
              <a:t>ב-</a:t>
            </a:r>
            <a:r>
              <a:rPr lang="en-US" dirty="0" smtClean="0"/>
              <a:t>Windows API</a:t>
            </a:r>
            <a:r>
              <a:rPr lang="he-IL" dirty="0" smtClean="0"/>
              <a:t> יש שמות אחרים לאותם הטיפוסים ולטיפוסים נוספים</a:t>
            </a:r>
          </a:p>
          <a:p>
            <a:r>
              <a:rPr lang="he-IL" dirty="0" smtClean="0"/>
              <a:t>הרבה מהטיפוסים החדשים הם סתם </a:t>
            </a:r>
            <a:r>
              <a:rPr lang="en-US" dirty="0" err="1" smtClean="0"/>
              <a:t>typedef</a:t>
            </a:r>
            <a:r>
              <a:rPr lang="he-IL" dirty="0" smtClean="0"/>
              <a:t> לטיפוסים הרגילים</a:t>
            </a:r>
          </a:p>
          <a:p>
            <a:pPr lvl="1"/>
            <a:r>
              <a:rPr lang="he-IL" dirty="0" smtClean="0"/>
              <a:t>לדוגמא: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unsigned long </a:t>
            </a:r>
            <a:r>
              <a:rPr lang="en-US" sz="3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DWORD</a:t>
            </a:r>
          </a:p>
          <a:p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החלק האחר הם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-ים ייחודיים שה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API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 יודע לקבל, לעבד ולהוציא</a:t>
            </a:r>
          </a:p>
          <a:p>
            <a:pPr lvl="1"/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לדוגמא: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PROCESS_INFORMATION</a:t>
            </a:r>
          </a:p>
          <a:p>
            <a:r>
              <a:rPr lang="he-I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כל </a:t>
            </a:r>
            <a:r>
              <a:rPr lang="he-IL" dirty="0">
                <a:solidFill>
                  <a:srgbClr val="FF0000"/>
                </a:solidFill>
                <a:latin typeface="Consolas" panose="020B0609020204030204" pitchFamily="49" charset="0"/>
              </a:rPr>
              <a:t>הטיפוסים </a:t>
            </a:r>
            <a:r>
              <a:rPr lang="he-I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האלו </a:t>
            </a:r>
            <a:r>
              <a:rPr lang="he-IL" dirty="0">
                <a:solidFill>
                  <a:srgbClr val="FF0000"/>
                </a:solidFill>
                <a:latin typeface="Consolas" panose="020B0609020204030204" pitchFamily="49" charset="0"/>
              </a:rPr>
              <a:t>מתועדים ב-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MSDN</a:t>
            </a:r>
            <a:endParaRPr lang="he-IL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he-IL" dirty="0" smtClean="0"/>
              <a:t>נעדיף להשתמש בטיפוסים </a:t>
            </a:r>
            <a:r>
              <a:rPr lang="he-IL" dirty="0" err="1" smtClean="0"/>
              <a:t>המיקרוסופ</a:t>
            </a:r>
            <a:r>
              <a:rPr lang="he-IL" dirty="0" err="1"/>
              <a:t>ט</a:t>
            </a:r>
            <a:r>
              <a:rPr lang="he-IL" dirty="0" err="1" smtClean="0"/>
              <a:t>יים</a:t>
            </a:r>
            <a:r>
              <a:rPr lang="he-IL" dirty="0" smtClean="0"/>
              <a:t> כפי שהם מופיעים בפונקציות בהן אנו משתמשים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טיפוסים </a:t>
            </a:r>
            <a:r>
              <a:rPr lang="he-IL" dirty="0" smtClean="0"/>
              <a:t>נפוצים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56" y="1295400"/>
            <a:ext cx="61705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טיפוסים נפוצים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09800"/>
            <a:ext cx="83534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WinAPI Tutorial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 – מה נלמד?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82000" cy="4525963"/>
          </a:xfrm>
        </p:spPr>
        <p:txBody>
          <a:bodyPr>
            <a:normAutofit/>
          </a:bodyPr>
          <a:lstStyle/>
          <a:p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זהו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Tutorial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 קצר המסביר את עקרונות העבודה עם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*API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 חדש, ה-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API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 של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Windows</a:t>
            </a:r>
            <a:endParaRPr lang="he-IL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נסביר כמה עקרונות ייחודיים למערכת ההפעלה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Windows</a:t>
            </a:r>
            <a:endParaRPr lang="he-IL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נלמד איך להשתמש בתיעוד הרשמי של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WinAPI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, הנקרא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*MSDN</a:t>
            </a:r>
            <a:endParaRPr lang="he-IL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3143" y="5715000"/>
            <a:ext cx="83820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400" dirty="0" smtClean="0">
                <a:latin typeface="Arial" charset="0"/>
                <a:ea typeface="Arial" charset="0"/>
                <a:cs typeface="Arial" charset="0"/>
              </a:rPr>
              <a:t>*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API</a:t>
            </a:r>
            <a:r>
              <a:rPr lang="he-IL" sz="1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Application Programming Interface</a:t>
            </a:r>
            <a:endParaRPr lang="he-IL" sz="14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400" dirty="0" smtClean="0">
                <a:latin typeface="Arial" charset="0"/>
                <a:ea typeface="Arial" charset="0"/>
                <a:cs typeface="Arial" charset="0"/>
              </a:rPr>
              <a:t>*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MSDN</a:t>
            </a:r>
            <a:r>
              <a:rPr lang="he-IL" sz="1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Microsoft Developer Network</a:t>
            </a:r>
            <a:r>
              <a:rPr lang="he-IL" sz="1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2044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טיפוסים נפוצים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2" y="1295400"/>
            <a:ext cx="8494678" cy="39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3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6905"/>
            <a:ext cx="8229600" cy="1143000"/>
          </a:xfrm>
        </p:spPr>
        <p:txBody>
          <a:bodyPr/>
          <a:lstStyle/>
          <a:p>
            <a:pPr algn="r"/>
            <a:r>
              <a:rPr lang="he-IL" dirty="0" smtClean="0"/>
              <a:t>חיווי על שגיאות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3320" y="1006366"/>
            <a:ext cx="8218714" cy="1523999"/>
          </a:xfrm>
        </p:spPr>
        <p:txBody>
          <a:bodyPr>
            <a:noAutofit/>
          </a:bodyPr>
          <a:lstStyle/>
          <a:p>
            <a:pPr marL="268288" indent="-268288"/>
            <a:r>
              <a:rPr lang="he-IL" sz="2300" dirty="0" smtClean="0"/>
              <a:t>כל הפונקציות מדווחות על הצלחה או כישלון</a:t>
            </a:r>
          </a:p>
          <a:p>
            <a:pPr marL="268288" indent="-268288"/>
            <a:r>
              <a:rPr lang="he-IL" sz="2300" dirty="0" smtClean="0"/>
              <a:t>לרוב זה יהיה דרך ערך החזרה של הפונקציה</a:t>
            </a:r>
            <a:endParaRPr lang="en-US" sz="2300" dirty="0" smtClean="0"/>
          </a:p>
          <a:p>
            <a:pPr marL="268288" indent="-268288"/>
            <a:r>
              <a:rPr lang="he-IL" sz="2300" dirty="0" smtClean="0"/>
              <a:t>לקבלת מידע נוסף על סיבת הכישלון, אפשר להשתמש בפונקציית ה</a:t>
            </a:r>
            <a:r>
              <a:rPr lang="en-US" sz="2300" dirty="0" smtClean="0"/>
              <a:t>WinAPI</a:t>
            </a:r>
            <a:r>
              <a:rPr lang="he-IL" sz="2300" dirty="0" smtClean="0"/>
              <a:t> </a:t>
            </a:r>
            <a:r>
              <a:rPr lang="en-US" sz="2300" dirty="0"/>
              <a:t>-</a:t>
            </a:r>
            <a:r>
              <a:rPr lang="he-IL" sz="2300" dirty="0" smtClean="0"/>
              <a:t> </a:t>
            </a:r>
            <a:r>
              <a:rPr lang="en-US" sz="2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GetLastError</a:t>
            </a:r>
            <a:endParaRPr lang="en-US" sz="23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68288" indent="-268288"/>
            <a:r>
              <a:rPr lang="he-IL" sz="2300" dirty="0" smtClean="0">
                <a:solidFill>
                  <a:srgbClr val="00B050"/>
                </a:solidFill>
              </a:rPr>
              <a:t>יש להסתכל על אופן החיווי ב-</a:t>
            </a:r>
            <a:r>
              <a:rPr lang="en-US" sz="2300" dirty="0" smtClean="0">
                <a:solidFill>
                  <a:srgbClr val="00B050"/>
                </a:solidFill>
              </a:rPr>
              <a:t>MSDN</a:t>
            </a:r>
            <a:r>
              <a:rPr lang="he-IL" sz="2300" dirty="0" smtClean="0">
                <a:solidFill>
                  <a:srgbClr val="00B050"/>
                </a:solidFill>
              </a:rPr>
              <a:t> ולטפל בשגיאות באופן נכון בקוד.</a:t>
            </a:r>
          </a:p>
          <a:p>
            <a:pPr marL="268288" indent="-268288"/>
            <a:r>
              <a:rPr lang="he-IL" sz="2300" dirty="0" smtClean="0"/>
              <a:t>דוגמא</a:t>
            </a:r>
            <a:r>
              <a:rPr lang="he-IL" sz="2300" dirty="0"/>
              <a:t>:</a:t>
            </a:r>
            <a:endParaRPr lang="he-IL" sz="23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2" y="3048000"/>
            <a:ext cx="4747724" cy="2337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8" y="5410200"/>
            <a:ext cx="6950102" cy="1295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1012" y="6248400"/>
            <a:ext cx="6960988" cy="4572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9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חיווי על שגיאות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43975" cy="4525963"/>
          </a:xfrm>
        </p:spPr>
        <p:txBody>
          <a:bodyPr>
            <a:normAutofit/>
          </a:bodyPr>
          <a:lstStyle/>
          <a:p>
            <a:r>
              <a:rPr lang="he-IL" sz="3100" dirty="0" smtClean="0"/>
              <a:t>הפונקצייה </a:t>
            </a:r>
            <a:r>
              <a:rPr lang="en-US" sz="3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GetLastError</a:t>
            </a:r>
            <a:r>
              <a:rPr lang="he-IL" sz="3100" dirty="0" smtClean="0"/>
              <a:t> מחזירה </a:t>
            </a:r>
            <a:r>
              <a:rPr lang="en-US" sz="3100" dirty="0" smtClean="0"/>
              <a:t>Error Code</a:t>
            </a:r>
            <a:endParaRPr lang="he-IL" sz="3100" dirty="0" smtClean="0"/>
          </a:p>
          <a:p>
            <a:r>
              <a:rPr lang="he-IL" sz="3100" dirty="0" smtClean="0"/>
              <a:t>משמעות ה-</a:t>
            </a:r>
            <a:r>
              <a:rPr lang="en-US" sz="3100" dirty="0" smtClean="0"/>
              <a:t>Error Codes</a:t>
            </a:r>
            <a:r>
              <a:rPr lang="he-IL" sz="3100" dirty="0" smtClean="0"/>
              <a:t> השונים מופיעה ב-</a:t>
            </a:r>
            <a:r>
              <a:rPr lang="en-US" sz="3100" dirty="0" smtClean="0"/>
              <a:t>MSDN</a:t>
            </a:r>
            <a:r>
              <a:rPr lang="he-IL" sz="3100" dirty="0" smtClean="0"/>
              <a:t>.</a:t>
            </a:r>
          </a:p>
          <a:p>
            <a:r>
              <a:rPr lang="en-US" sz="1800" dirty="0">
                <a:hlinkClick r:id="rId2"/>
              </a:rPr>
              <a:t>https://msdn.microsoft.com/en-us/library/windows/desktop/ms681381(v=vs.85).aspx</a:t>
            </a:r>
            <a:endParaRPr lang="he-IL" sz="1800" dirty="0" smtClean="0"/>
          </a:p>
          <a:p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9063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9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GetLastError</a:t>
            </a:r>
            <a:r>
              <a:rPr lang="he-IL" dirty="0" smtClean="0"/>
              <a:t> - דוגמא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12837"/>
            <a:ext cx="7848600" cy="45259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HANDLE process = </a:t>
            </a:r>
            <a:r>
              <a:rPr lang="en-US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OpenProcess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(PROCESS_ALL_ACCESS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en-US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FALSE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he-IL" sz="2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he-IL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e-IL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algn="l" rtl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(process == NULL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	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("Failed to Open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Process\n");</a:t>
            </a:r>
          </a:p>
          <a:p>
            <a:pPr marL="0" indent="0" algn="l" rtl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(“Error Code: 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\n”, </a:t>
            </a: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GetLastError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1;</a:t>
            </a:r>
          </a:p>
          <a:p>
            <a:pPr marL="0" indent="0" algn="l" rtl="0">
              <a:buNone/>
            </a:pP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32895" r="44554" b="17106"/>
          <a:stretch/>
        </p:blipFill>
        <p:spPr>
          <a:xfrm>
            <a:off x="914400" y="3884285"/>
            <a:ext cx="2667000" cy="289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71550" y="4943475"/>
            <a:ext cx="2305050" cy="937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4800" y="5332085"/>
            <a:ext cx="4724400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Failed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Open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Error Code: 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1086" y="1517404"/>
            <a:ext cx="4557713" cy="69945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 smtClean="0"/>
              <a:t>פונקציה שמאפשרת גישה לתהליך מסויים,</a:t>
            </a:r>
          </a:p>
          <a:p>
            <a:pPr algn="ctr"/>
            <a:r>
              <a:rPr lang="he-IL" b="1" dirty="0" smtClean="0"/>
              <a:t>הפרטים לא חשובים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4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טקסט 8"/>
          <p:cNvSpPr>
            <a:spLocks noGrp="1"/>
          </p:cNvSpPr>
          <p:nvPr>
            <p:ph type="body" sz="quarter" idx="11"/>
          </p:nvPr>
        </p:nvSpPr>
        <p:spPr>
          <a:xfrm>
            <a:off x="533400" y="1712655"/>
            <a:ext cx="8172400" cy="255454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Objects &amp; Handles</a:t>
            </a:r>
            <a:endParaRPr lang="he-IL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7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מהם אובייקטים?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90600" y="1219200"/>
            <a:ext cx="8142890" cy="5562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he-IL" dirty="0" smtClean="0"/>
              <a:t>שירותים רבים שמספקת מערכת ההפעלה ממומשים בעזרת </a:t>
            </a:r>
            <a:r>
              <a:rPr lang="he-IL" dirty="0" smtClean="0">
                <a:solidFill>
                  <a:srgbClr val="00B050"/>
                </a:solidFill>
              </a:rPr>
              <a:t>אובייקטים</a:t>
            </a:r>
            <a:r>
              <a:rPr lang="he-IL" dirty="0" smtClean="0"/>
              <a:t>.</a:t>
            </a:r>
          </a:p>
          <a:p>
            <a:pPr lvl="1">
              <a:lnSpc>
                <a:spcPts val="2500"/>
              </a:lnSpc>
              <a:spcBef>
                <a:spcPts val="600"/>
              </a:spcBef>
            </a:pPr>
            <a:r>
              <a:rPr lang="he-IL" dirty="0" smtClean="0"/>
              <a:t>הכוונה כאן היא לא ל-</a:t>
            </a:r>
            <a:r>
              <a:rPr lang="en-US" dirty="0" smtClean="0"/>
              <a:t>Objects/Classes</a:t>
            </a:r>
            <a:r>
              <a:rPr lang="he-IL" dirty="0" smtClean="0"/>
              <a:t> כמו ב-</a:t>
            </a:r>
            <a:r>
              <a:rPr lang="en-US" dirty="0" smtClean="0"/>
              <a:t>C++</a:t>
            </a:r>
            <a:r>
              <a:rPr lang="he-IL" dirty="0" smtClean="0"/>
              <a:t> אלא לאובייקטים במובן האבסטרקטי של המילה</a:t>
            </a: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he-IL" dirty="0">
                <a:solidFill>
                  <a:srgbClr val="00B050"/>
                </a:solidFill>
              </a:rPr>
              <a:t>אובייקט</a:t>
            </a:r>
            <a:r>
              <a:rPr lang="he-IL" dirty="0" smtClean="0"/>
              <a:t> הוא מבנה נתונים של מערכת ההפעלה ה</a:t>
            </a:r>
            <a:r>
              <a:rPr lang="he-IL" dirty="0" smtClean="0">
                <a:solidFill>
                  <a:srgbClr val="0070C0"/>
                </a:solidFill>
              </a:rPr>
              <a:t>מייצג משאב </a:t>
            </a:r>
            <a:r>
              <a:rPr lang="he-IL" dirty="0" smtClean="0"/>
              <a:t>כלשהו</a:t>
            </a:r>
          </a:p>
          <a:p>
            <a:pPr lvl="1">
              <a:lnSpc>
                <a:spcPts val="2500"/>
              </a:lnSpc>
              <a:spcBef>
                <a:spcPts val="600"/>
              </a:spcBef>
            </a:pPr>
            <a:r>
              <a:rPr lang="he-IL" dirty="0" smtClean="0"/>
              <a:t>משאב הוא למשל קובץ, תהליך, חלון </a:t>
            </a:r>
            <a:r>
              <a:rPr lang="en-US" dirty="0" smtClean="0"/>
              <a:t>GUI</a:t>
            </a:r>
            <a:r>
              <a:rPr lang="he-IL" dirty="0" smtClean="0"/>
              <a:t>...</a:t>
            </a: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he-IL" dirty="0" smtClean="0"/>
              <a:t>חשוב להבחין בין ה</a:t>
            </a:r>
            <a:r>
              <a:rPr lang="he-IL" dirty="0" smtClean="0">
                <a:solidFill>
                  <a:srgbClr val="0070C0"/>
                </a:solidFill>
              </a:rPr>
              <a:t>משאב</a:t>
            </a:r>
            <a:r>
              <a:rPr lang="he-IL" dirty="0" smtClean="0"/>
              <a:t> עצמו ל</a:t>
            </a:r>
            <a:r>
              <a:rPr lang="he-IL" dirty="0" smtClean="0">
                <a:solidFill>
                  <a:srgbClr val="00B050"/>
                </a:solidFill>
              </a:rPr>
              <a:t>אובייקט</a:t>
            </a:r>
            <a:r>
              <a:rPr lang="he-IL" dirty="0" smtClean="0"/>
              <a:t> שמייצג אותו, לדוגמא: </a:t>
            </a:r>
          </a:p>
          <a:p>
            <a:pPr lvl="1">
              <a:lnSpc>
                <a:spcPts val="2500"/>
              </a:lnSpc>
              <a:spcBef>
                <a:spcPts val="600"/>
              </a:spcBef>
            </a:pPr>
            <a:r>
              <a:rPr lang="he-IL" dirty="0" smtClean="0">
                <a:solidFill>
                  <a:srgbClr val="0070C0"/>
                </a:solidFill>
              </a:rPr>
              <a:t>קובץ הוא משאב </a:t>
            </a:r>
            <a:r>
              <a:rPr lang="he-IL" dirty="0" smtClean="0"/>
              <a:t>שנמצא על הדיסק הקשיח. הוא קיים כל הזמן – גם כאשר לא משתמשים בו.</a:t>
            </a:r>
          </a:p>
          <a:p>
            <a:pPr lvl="1">
              <a:lnSpc>
                <a:spcPts val="25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00B050"/>
                </a:solidFill>
              </a:rPr>
              <a:t>File Object</a:t>
            </a:r>
            <a:r>
              <a:rPr lang="he-IL" dirty="0" smtClean="0">
                <a:solidFill>
                  <a:srgbClr val="00B050"/>
                </a:solidFill>
              </a:rPr>
              <a:t> הוא אובייקט </a:t>
            </a:r>
            <a:r>
              <a:rPr lang="he-IL" dirty="0" smtClean="0"/>
              <a:t>בזיכרון של מערכת ההפעלה והוא קיים רק כאשר תהליך כלשהו משתמש ב</a:t>
            </a:r>
            <a:r>
              <a:rPr lang="he-IL" dirty="0" smtClean="0">
                <a:solidFill>
                  <a:srgbClr val="0070C0"/>
                </a:solidFill>
              </a:rPr>
              <a:t>קובץ</a:t>
            </a:r>
            <a:r>
              <a:rPr lang="he-IL" dirty="0" smtClean="0"/>
              <a:t>. </a:t>
            </a:r>
          </a:p>
          <a:p>
            <a:pPr lvl="1">
              <a:lnSpc>
                <a:spcPts val="2500"/>
              </a:lnSpc>
              <a:spcBef>
                <a:spcPts val="600"/>
              </a:spcBef>
            </a:pPr>
            <a:r>
              <a:rPr lang="he-IL" dirty="0" smtClean="0"/>
              <a:t>יותר מזה: אם יש כמה תהליכים שמשתמשים באותו ה</a:t>
            </a:r>
            <a:r>
              <a:rPr lang="he-IL" dirty="0" smtClean="0">
                <a:solidFill>
                  <a:srgbClr val="0070C0"/>
                </a:solidFill>
              </a:rPr>
              <a:t>קובץ</a:t>
            </a:r>
            <a:r>
              <a:rPr lang="he-IL" dirty="0" smtClean="0"/>
              <a:t>, יכולים להיות מספר </a:t>
            </a:r>
            <a:r>
              <a:rPr lang="en-US" dirty="0" smtClean="0">
                <a:solidFill>
                  <a:srgbClr val="00B050"/>
                </a:solidFill>
              </a:rPr>
              <a:t>File Objects</a:t>
            </a:r>
            <a:r>
              <a:rPr lang="he-IL" dirty="0" smtClean="0">
                <a:solidFill>
                  <a:srgbClr val="00B050"/>
                </a:solidFill>
              </a:rPr>
              <a:t> </a:t>
            </a:r>
            <a:r>
              <a:rPr lang="he-IL" dirty="0" smtClean="0"/>
              <a:t>שמתארים את אותו </a:t>
            </a:r>
            <a:r>
              <a:rPr lang="he-IL" dirty="0" smtClean="0">
                <a:solidFill>
                  <a:srgbClr val="0070C0"/>
                </a:solidFill>
              </a:rPr>
              <a:t>הקובץ הפיזי</a:t>
            </a:r>
            <a:r>
              <a:rPr lang="he-IL" dirty="0" smtClean="0"/>
              <a:t>.</a:t>
            </a:r>
          </a:p>
          <a:p>
            <a:pPr lvl="1" algn="just">
              <a:lnSpc>
                <a:spcPts val="25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איך משתמשים באובייקטים?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4" y="1600200"/>
            <a:ext cx="8229600" cy="452596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ה</a:t>
            </a:r>
            <a:r>
              <a:rPr lang="he-IL" sz="25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אובייקטים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e-IL" sz="2500" b="1" dirty="0" smtClean="0">
                <a:latin typeface="Arial" charset="0"/>
                <a:ea typeface="Arial" charset="0"/>
                <a:cs typeface="Arial" charset="0"/>
              </a:rPr>
              <a:t>מנוהלים ע"י מערכת ההפעלה עצמה 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ולתכניות </a:t>
            </a:r>
            <a:r>
              <a:rPr lang="he-IL" sz="2500" b="1" dirty="0" smtClean="0">
                <a:latin typeface="Arial" charset="0"/>
                <a:ea typeface="Arial" charset="0"/>
                <a:cs typeface="Arial" charset="0"/>
              </a:rPr>
              <a:t>אין גישה ישירה אליהם</a:t>
            </a:r>
            <a:endParaRPr lang="he-IL" sz="2500" b="1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</a:pPr>
            <a:r>
              <a:rPr lang="he-IL" sz="21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למעשה, לתוכנית אין אפילו מושג איך האובייקט מיוצג בזיכרון!</a:t>
            </a:r>
            <a:endParaRPr lang="he-IL" sz="2100" dirty="0" smtClean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תכניות ניגשות ל</a:t>
            </a:r>
            <a:r>
              <a:rPr lang="he-IL" sz="25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אובייקטים 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בעזרת </a:t>
            </a:r>
            <a:r>
              <a:rPr lang="en-US" sz="25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HANDLE</a:t>
            </a:r>
            <a:r>
              <a:rPr lang="he-IL" sz="2500" smtClean="0">
                <a:latin typeface="Arial" charset="0"/>
                <a:ea typeface="Arial" charset="0"/>
                <a:cs typeface="Arial" charset="0"/>
              </a:rPr>
              <a:t>-ים</a:t>
            </a:r>
            <a:r>
              <a:rPr lang="he-IL" sz="25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(״ידיות״) שמהוות מעין "מזהים" של ה</a:t>
            </a:r>
            <a:r>
              <a:rPr lang="he-IL" sz="25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אובייקטים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5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he-IL" sz="2500" dirty="0">
                <a:latin typeface="Arial" charset="0"/>
                <a:ea typeface="Arial" charset="0"/>
                <a:cs typeface="Arial" charset="0"/>
              </a:rPr>
              <a:t>פונקציות רבות ב-</a:t>
            </a:r>
            <a:r>
              <a:rPr lang="en-US" sz="2500" dirty="0">
                <a:latin typeface="Arial" charset="0"/>
                <a:ea typeface="Arial" charset="0"/>
                <a:cs typeface="Arial" charset="0"/>
              </a:rPr>
              <a:t>Windows </a:t>
            </a:r>
            <a:r>
              <a:rPr lang="en-US" sz="2500" dirty="0" smtClean="0">
                <a:latin typeface="Arial" charset="0"/>
                <a:ea typeface="Arial" charset="0"/>
                <a:cs typeface="Arial" charset="0"/>
              </a:rPr>
              <a:t>API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 מקבלות כפרמטר </a:t>
            </a:r>
            <a:r>
              <a:rPr lang="en-US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HANDLE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 ומבצעות פעולה כלשהי על ה</a:t>
            </a:r>
            <a:r>
              <a:rPr lang="he-IL" sz="25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אובייקט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 המתאים.</a:t>
            </a:r>
          </a:p>
          <a:p>
            <a:pPr lvl="1">
              <a:spcBef>
                <a:spcPts val="1200"/>
              </a:spcBef>
            </a:pP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לדוגמא: הפונקציה </a:t>
            </a:r>
            <a:r>
              <a:rPr lang="en-US" sz="2500" b="1" dirty="0" err="1" smtClean="0">
                <a:latin typeface="Courier New" charset="0"/>
                <a:ea typeface="Courier New" charset="0"/>
                <a:cs typeface="Courier New" charset="0"/>
              </a:rPr>
              <a:t>TerminateProcess</a:t>
            </a:r>
            <a:r>
              <a:rPr lang="he-IL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מקבלת </a:t>
            </a:r>
            <a:r>
              <a:rPr lang="en-US" sz="25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HANDLE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 ל</a:t>
            </a:r>
            <a:r>
              <a:rPr lang="he-IL" sz="25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תהליך</a:t>
            </a:r>
            <a:r>
              <a:rPr lang="he-IL" sz="2500" dirty="0" smtClean="0">
                <a:latin typeface="Arial" charset="0"/>
                <a:ea typeface="Arial" charset="0"/>
                <a:cs typeface="Arial" charset="0"/>
              </a:rPr>
              <a:t> והורגת אותו</a:t>
            </a:r>
            <a:endParaRPr lang="en-US" sz="25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שורה תחתונה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4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Resource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e-IL" sz="2800" dirty="0">
                <a:latin typeface="Arial" charset="0"/>
                <a:ea typeface="Arial" charset="0"/>
                <a:cs typeface="Arial" charset="0"/>
              </a:rPr>
              <a:t>הוא משאב "פיזי"/"אמיתי" במערכת  - קובץ, תהליך, 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חלון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5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Object</a:t>
            </a:r>
            <a:r>
              <a:rPr lang="he-IL" sz="2800" dirty="0">
                <a:latin typeface="Arial" charset="0"/>
                <a:ea typeface="Arial" charset="0"/>
                <a:cs typeface="Arial" charset="0"/>
              </a:rPr>
              <a:t> הוא מבנה הנתונים (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ה-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struct</a:t>
            </a:r>
            <a:r>
              <a:rPr lang="he-IL" sz="2800" dirty="0">
                <a:latin typeface="Arial" charset="0"/>
                <a:ea typeface="Arial" charset="0"/>
                <a:cs typeface="Arial" charset="0"/>
              </a:rPr>
              <a:t>) שמתאר אותו במערכת 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ההפעלה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Handle</a:t>
            </a:r>
            <a:r>
              <a:rPr lang="he-IL" sz="2800" dirty="0">
                <a:latin typeface="Arial" charset="0"/>
                <a:ea typeface="Arial" charset="0"/>
                <a:cs typeface="Arial" charset="0"/>
              </a:rPr>
              <a:t> הוא מעין "מצביע" לאובייקט דרכו יכולה </a:t>
            </a:r>
            <a:r>
              <a:rPr lang="he-IL" sz="2800" dirty="0" smtClean="0">
                <a:latin typeface="Arial" charset="0"/>
                <a:ea typeface="Arial" charset="0"/>
                <a:cs typeface="Arial" charset="0"/>
              </a:rPr>
              <a:t>התכנית לפעול </a:t>
            </a:r>
            <a:r>
              <a:rPr lang="he-IL" sz="2800" dirty="0">
                <a:latin typeface="Arial" charset="0"/>
                <a:ea typeface="Arial" charset="0"/>
                <a:cs typeface="Arial" charset="0"/>
              </a:rPr>
              <a:t>על האובייקט ע"י קריאה לפונקציות של ה-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API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 rot="19800000">
            <a:off x="1065219" y="2331167"/>
            <a:ext cx="7488991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אתם לא רוצים להמשיך</a:t>
            </a:r>
          </a:p>
          <a:p>
            <a:pPr algn="ctr"/>
            <a:r>
              <a:rPr lang="he-IL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אם אתם לא מבינים</a:t>
            </a:r>
          </a:p>
          <a:p>
            <a:pPr algn="ctr"/>
            <a:r>
              <a:rPr lang="he-IL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את השקף הזה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6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למה צריך את זה?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51054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he-IL" sz="2600" dirty="0" smtClean="0"/>
              <a:t>מנגנון ה-</a:t>
            </a:r>
            <a:r>
              <a:rPr lang="en-US" sz="2600" dirty="0" smtClean="0">
                <a:solidFill>
                  <a:srgbClr val="FF0000"/>
                </a:solidFill>
              </a:rPr>
              <a:t>Objects</a:t>
            </a:r>
            <a:r>
              <a:rPr lang="he-IL" sz="2600" dirty="0" smtClean="0">
                <a:solidFill>
                  <a:srgbClr val="FF0000"/>
                </a:solidFill>
              </a:rPr>
              <a:t> </a:t>
            </a:r>
            <a:r>
              <a:rPr lang="he-IL" sz="2600" dirty="0" smtClean="0"/>
              <a:t>וה-</a:t>
            </a:r>
            <a:r>
              <a:rPr lang="en-US" sz="2600" dirty="0" smtClean="0">
                <a:solidFill>
                  <a:srgbClr val="00B050"/>
                </a:solidFill>
              </a:rPr>
              <a:t>Handles</a:t>
            </a:r>
            <a:r>
              <a:rPr lang="he-IL" sz="2600" dirty="0" smtClean="0">
                <a:solidFill>
                  <a:srgbClr val="00B050"/>
                </a:solidFill>
              </a:rPr>
              <a:t> </a:t>
            </a:r>
            <a:r>
              <a:rPr lang="he-IL" sz="2600" dirty="0" smtClean="0"/>
              <a:t>מספק שכבה של אבסטרקציה</a:t>
            </a:r>
          </a:p>
          <a:p>
            <a:pPr lvl="1">
              <a:spcBef>
                <a:spcPts val="1200"/>
              </a:spcBef>
            </a:pPr>
            <a:r>
              <a:rPr lang="he-IL" sz="2600" dirty="0" smtClean="0"/>
              <a:t>לדוגמא: כדי לכתוב לקובץ, אני לא צריך לבקש ממערכת ההפעלה לכתוב לסקטור מסוים בדיסק, אלא אני משתמש בפונקציה </a:t>
            </a:r>
            <a:r>
              <a:rPr lang="en-US" sz="2600" dirty="0" err="1" smtClean="0"/>
              <a:t>WriteFile</a:t>
            </a:r>
            <a:r>
              <a:rPr lang="he-IL" sz="2600" dirty="0" smtClean="0"/>
              <a:t> שפועלת על </a:t>
            </a:r>
            <a:r>
              <a:rPr lang="en-US" sz="2600" dirty="0" smtClean="0"/>
              <a:t>File Object</a:t>
            </a:r>
            <a:r>
              <a:rPr lang="he-IL" sz="2600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sz="2600" dirty="0" smtClean="0"/>
              <a:t>Security</a:t>
            </a:r>
            <a:r>
              <a:rPr lang="he-IL" sz="2600" dirty="0" smtClean="0"/>
              <a:t> וניהול </a:t>
            </a:r>
            <a:r>
              <a:rPr lang="en-US" sz="2600" dirty="0" smtClean="0"/>
              <a:t>Permissions</a:t>
            </a:r>
            <a:endParaRPr lang="he-IL" sz="2600" dirty="0" smtClean="0"/>
          </a:p>
          <a:p>
            <a:pPr lvl="1">
              <a:spcBef>
                <a:spcPts val="1200"/>
              </a:spcBef>
            </a:pPr>
            <a:r>
              <a:rPr lang="he-IL" sz="2600" dirty="0" smtClean="0"/>
              <a:t>מערכת ההפעלה יכולה לבדוק איזה פעולות מותר לכל משתמש לבצע על כל אובייקט</a:t>
            </a:r>
          </a:p>
          <a:p>
            <a:pPr>
              <a:spcBef>
                <a:spcPts val="1200"/>
              </a:spcBef>
            </a:pPr>
            <a:r>
              <a:rPr lang="he-IL" sz="2600" dirty="0" smtClean="0"/>
              <a:t>טיפול בסוגיות של עבודה במקביל מכמה תהליכים</a:t>
            </a:r>
            <a:endParaRPr lang="en-US" sz="2600" dirty="0" smtClean="0"/>
          </a:p>
          <a:p>
            <a:pPr>
              <a:spcBef>
                <a:spcPts val="1200"/>
              </a:spcBef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477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עבודה עם </a:t>
            </a:r>
            <a:r>
              <a:rPr lang="en-US" dirty="0" smtClean="0"/>
              <a:t>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rmAutofit/>
          </a:bodyPr>
          <a:lstStyle/>
          <a:p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בשביל להבין קצת יותר איך נראית העבודה עם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HANDLES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בפועל בואו נשווה בין פונקציה ב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שכותבת את המחרוזת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magshimim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לקובץ לבין פונקציה עם מטרה זהה שכתובה ב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WinAPI</a:t>
            </a:r>
          </a:p>
          <a:p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לצורך העניין נקרא לפונקציה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MagshimimWriter</a:t>
            </a:r>
            <a:endParaRPr lang="he-IL" sz="2400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4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דלגו בין שני השקפים הבאים והשוו בין הפונקציות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r"/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למה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WinAPI</a:t>
            </a:r>
            <a:r>
              <a:rPr lang="he-IL" dirty="0" smtClean="0">
                <a:latin typeface="Arial" charset="0"/>
                <a:ea typeface="Arial" charset="0"/>
                <a:cs typeface="Arial" charset="0"/>
              </a:rPr>
              <a:t> חשוב?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304" y="1676400"/>
            <a:ext cx="8235696" cy="4525963"/>
          </a:xfrm>
        </p:spPr>
        <p:txBody>
          <a:bodyPr>
            <a:normAutofit/>
          </a:bodyPr>
          <a:lstStyle/>
          <a:p>
            <a:r>
              <a:rPr lang="he-IL" dirty="0" smtClean="0"/>
              <a:t>כידוע לכם, תוכנות רבות נכתבות עבור מערכת ההפעלה </a:t>
            </a:r>
            <a:r>
              <a:rPr lang="en-US" dirty="0" smtClean="0"/>
              <a:t>Windows</a:t>
            </a:r>
            <a:endParaRPr lang="he-IL" dirty="0" smtClean="0"/>
          </a:p>
          <a:p>
            <a:r>
              <a:rPr lang="he-IL" dirty="0" smtClean="0"/>
              <a:t>כדי שמתכנתים יוכלו לבקש שירותים שונים </a:t>
            </a:r>
          </a:p>
          <a:p>
            <a:pPr marL="0" indent="0">
              <a:buNone/>
            </a:pPr>
            <a:r>
              <a:rPr lang="he-IL" dirty="0" smtClean="0"/>
              <a:t>   ממערכת ההפעלה, </a:t>
            </a:r>
            <a:r>
              <a:rPr lang="en-US" dirty="0" smtClean="0"/>
              <a:t>Microsoft</a:t>
            </a:r>
            <a:r>
              <a:rPr lang="he-IL" dirty="0" smtClean="0"/>
              <a:t> יצרו </a:t>
            </a:r>
            <a:r>
              <a:rPr lang="en-US" dirty="0" smtClean="0"/>
              <a:t>API</a:t>
            </a:r>
            <a:r>
              <a:rPr lang="he-IL" dirty="0" smtClean="0"/>
              <a:t> מפורט </a:t>
            </a:r>
          </a:p>
          <a:p>
            <a:pPr marL="0" indent="0">
              <a:buNone/>
            </a:pPr>
            <a:r>
              <a:rPr lang="he-IL" dirty="0" smtClean="0"/>
              <a:t>   ומתועד</a:t>
            </a:r>
          </a:p>
          <a:p>
            <a:r>
              <a:rPr lang="he-IL" dirty="0" smtClean="0"/>
              <a:t>תשפרו את יכולת התכנות שלכם כי תתנסו בלמידת </a:t>
            </a:r>
            <a:r>
              <a:rPr lang="en-US" dirty="0" smtClean="0"/>
              <a:t>API</a:t>
            </a:r>
            <a:r>
              <a:rPr lang="he-IL" dirty="0" smtClean="0"/>
              <a:t> חדש! מעבר לזה, </a:t>
            </a:r>
            <a:r>
              <a:rPr lang="en-US" dirty="0" smtClean="0"/>
              <a:t>WinAPI</a:t>
            </a:r>
            <a:r>
              <a:rPr lang="he-IL" dirty="0" smtClean="0"/>
              <a:t> גם יוכל לשמש אתכם בפרויקט בכיתה י"ב</a:t>
            </a:r>
          </a:p>
        </p:txBody>
      </p:sp>
    </p:spTree>
    <p:extLst>
      <p:ext uri="{BB962C8B-B14F-4D97-AF65-F5344CB8AC3E}">
        <p14:creationId xmlns:p14="http://schemas.microsoft.com/office/powerpoint/2010/main" val="117264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MagshimimWriter </a:t>
            </a:r>
            <a:r>
              <a:rPr lang="mr-IN" sz="3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 C Version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void MagshimimWriter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FILE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fp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endParaRPr lang="he-IL" sz="1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endParaRPr lang="he-IL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fp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fopen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("magshimim.txt", "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wb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");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fwrite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magshimim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", 9, 1,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fp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fclose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fp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MagshimimWriter </a:t>
            </a:r>
            <a:r>
              <a:rPr lang="mr-IN" sz="3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 WinAPI Version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void MagshimimWriter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HANDLE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hFile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DWORD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dwBytesWritten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= 0;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hFile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CreateFile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(“magshimim.txt”, GENERIC_WRITE,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0, NULL, CREATE_NEW,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FILE_ATTRIBUTE_NORMAL, NULL);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WriteFile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hFile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 “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magshimim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”, 9, &amp;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dwBytesWritten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 NULL);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he-IL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he-IL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CloseHandle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hFile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עבודה עם </a:t>
            </a:r>
            <a:r>
              <a:rPr lang="en-US" dirty="0" smtClean="0"/>
              <a:t>HANDLES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rmAutofit/>
          </a:bodyPr>
          <a:lstStyle/>
          <a:p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כמו שאפשר לראות מהשוואה בין הדוגמאות </a:t>
            </a:r>
            <a:r>
              <a:rPr lang="mr-I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עבודה עם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HANDLES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מאוד מאוד דומה לעבודה עם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FILE POINTERS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שאתם רגילים אליהם ב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pPr lvl="1"/>
            <a:r>
              <a:rPr lang="he-IL" sz="2000" dirty="0" smtClean="0">
                <a:latin typeface="Arial" charset="0"/>
                <a:ea typeface="Arial" charset="0"/>
                <a:cs typeface="Arial" charset="0"/>
              </a:rPr>
              <a:t>בשני המקרים מדובר בעבודה עם מבנה נתונים שאתם מעבירים בין פונקציות אבל אין לכם שום מושג על איך הוא נראה בפנים!</a:t>
            </a:r>
          </a:p>
          <a:p>
            <a:pPr lvl="1"/>
            <a:endParaRPr lang="he-IL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עוד משהו ששווה לשים לב אליו </a:t>
            </a:r>
            <a:r>
              <a:rPr lang="mr-I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גרסת ה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WinAPI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 של הפונקציה לא ארוכה בהרבה מגרסת ה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... אך מאפשרת גמישות רבה יותר בתהליך יצירת הקובץ (אם תחפרו בתיעוד הפרמטרים של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CreateFile</a:t>
            </a:r>
            <a:r>
              <a:rPr lang="he-IL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e-IL" sz="2400" dirty="0" smtClean="0">
                <a:latin typeface="Arial" charset="0"/>
                <a:ea typeface="Arial" charset="0"/>
                <a:cs typeface="Arial" charset="0"/>
              </a:rPr>
              <a:t>תגלו בדיוק מה אפשר לעשות)</a:t>
            </a:r>
          </a:p>
          <a:p>
            <a:pPr lvl="1"/>
            <a:r>
              <a:rPr lang="he-IL" sz="2000" dirty="0" smtClean="0">
                <a:latin typeface="Arial" charset="0"/>
                <a:ea typeface="Arial" charset="0"/>
                <a:cs typeface="Arial" charset="0"/>
              </a:rPr>
              <a:t>זה אחד היתרונות הגדולים של שימוש ישיר ב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API</a:t>
            </a:r>
            <a:r>
              <a:rPr lang="he-IL" sz="2000" dirty="0" smtClean="0">
                <a:latin typeface="Arial" charset="0"/>
                <a:ea typeface="Arial" charset="0"/>
                <a:cs typeface="Arial" charset="0"/>
              </a:rPr>
              <a:t> של מערכת ההפעלה לעומת אבסטרקציות פשוטות יותר (כמו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fopen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fwrite</a:t>
            </a:r>
            <a:r>
              <a:rPr lang="he-IL" sz="20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סגירת </a:t>
            </a:r>
            <a:r>
              <a:rPr lang="en-US" dirty="0" smtClean="0"/>
              <a:t>Handle</a:t>
            </a:r>
            <a:r>
              <a:rPr lang="he-IL" dirty="0" smtClean="0"/>
              <a:t>ים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rmAutofit fontScale="92500" lnSpcReduction="20000"/>
          </a:bodyPr>
          <a:lstStyle/>
          <a:p>
            <a:r>
              <a:rPr lang="he-IL" dirty="0" smtClean="0"/>
              <a:t>כאשר תכנית מסיימת לעבוד עם אובייקט מסוים, עליה לסגור את ה-</a:t>
            </a:r>
            <a:r>
              <a:rPr lang="en-US" dirty="0" smtClean="0"/>
              <a:t>Handle</a:t>
            </a:r>
            <a:r>
              <a:rPr lang="he-IL" dirty="0" smtClean="0"/>
              <a:t> אליו ע"י שימוש בפונקציה 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CloseHandle</a:t>
            </a:r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e-IL" dirty="0" smtClean="0"/>
              <a:t>כאשר כל ה-</a:t>
            </a:r>
            <a:r>
              <a:rPr lang="en-US" dirty="0" smtClean="0"/>
              <a:t>HANDLE</a:t>
            </a:r>
            <a:r>
              <a:rPr lang="he-IL" dirty="0" smtClean="0"/>
              <a:t>ים לאובייקט נסגרים, מערכת ההפעלה משחררת את האובייקט.</a:t>
            </a:r>
          </a:p>
          <a:p>
            <a:pPr lvl="1"/>
            <a:r>
              <a:rPr lang="he-IL" dirty="0"/>
              <a:t> </a:t>
            </a:r>
            <a:r>
              <a:rPr lang="he-IL" dirty="0" smtClean="0"/>
              <a:t>אם לא נסגור את ה-</a:t>
            </a:r>
            <a:r>
              <a:rPr lang="en-US" dirty="0" smtClean="0"/>
              <a:t>HANDLE</a:t>
            </a:r>
            <a:r>
              <a:rPr lang="he-IL" dirty="0" smtClean="0"/>
              <a:t>ים, תהיינה לנו דליפות זיכרון של אובייקטים</a:t>
            </a:r>
          </a:p>
          <a:p>
            <a:r>
              <a:rPr lang="he-IL" dirty="0" smtClean="0"/>
              <a:t>כאשר תהליך מסתיים, כל ה-</a:t>
            </a:r>
            <a:r>
              <a:rPr lang="en-US" dirty="0" smtClean="0"/>
              <a:t>HANDLE</a:t>
            </a:r>
            <a:r>
              <a:rPr lang="he-IL" dirty="0" smtClean="0"/>
              <a:t>ים שלו נסגרים אוטומטית</a:t>
            </a:r>
          </a:p>
          <a:p>
            <a:pPr lvl="1"/>
            <a:r>
              <a:rPr lang="he-IL" dirty="0" smtClean="0"/>
              <a:t> עם זאת, בתכנות נכון </a:t>
            </a:r>
            <a:r>
              <a:rPr lang="he-IL" dirty="0" smtClean="0">
                <a:solidFill>
                  <a:srgbClr val="00B050"/>
                </a:solidFill>
              </a:rPr>
              <a:t>נקפיד לסגור את כל ה-</a:t>
            </a:r>
            <a:r>
              <a:rPr lang="en-US" dirty="0" smtClean="0">
                <a:solidFill>
                  <a:srgbClr val="00B050"/>
                </a:solidFill>
              </a:rPr>
              <a:t>HANDLE</a:t>
            </a:r>
            <a:r>
              <a:rPr lang="he-IL" dirty="0" smtClean="0">
                <a:solidFill>
                  <a:srgbClr val="00B050"/>
                </a:solidFill>
              </a:rPr>
              <a:t>ים בסוף השימוש בהם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דוגמת קוד – קריאה מודרכת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Autofit/>
          </a:bodyPr>
          <a:lstStyle/>
          <a:p>
            <a:r>
              <a:rPr lang="he-IL" sz="2400" dirty="0" smtClean="0"/>
              <a:t>מצורפת דוגמת קוד בקובץ </a:t>
            </a:r>
            <a:r>
              <a:rPr lang="en-US" sz="2400" dirty="0" err="1" smtClean="0"/>
              <a:t>EnumAllProcesses.cpp</a:t>
            </a:r>
            <a:r>
              <a:rPr lang="he-IL" sz="2400" dirty="0" smtClean="0"/>
              <a:t> שמדפיסה את רשימת כל הפרוססים הקיימים.</a:t>
            </a:r>
            <a:endParaRPr lang="he-IL" sz="2400" dirty="0"/>
          </a:p>
          <a:p>
            <a:r>
              <a:rPr lang="he-IL" sz="2400" dirty="0" smtClean="0"/>
              <a:t>דוגמת הקוד מתועדת ותוכלו ללמוד על השימוש ב-</a:t>
            </a:r>
            <a:r>
              <a:rPr lang="en-US" sz="2400" dirty="0" err="1" smtClean="0"/>
              <a:t>WinAPI</a:t>
            </a:r>
            <a:r>
              <a:rPr lang="he-IL" sz="2400" dirty="0" smtClean="0"/>
              <a:t> ממנה. שימו לב להערות שבקוד. התחילו מה-</a:t>
            </a:r>
            <a:r>
              <a:rPr lang="en-US" sz="2400" dirty="0" smtClean="0"/>
              <a:t>main</a:t>
            </a:r>
            <a:r>
              <a:rPr lang="he-IL" sz="2400" dirty="0" smtClean="0"/>
              <a:t>.</a:t>
            </a:r>
          </a:p>
          <a:p>
            <a:r>
              <a:rPr lang="he-IL" sz="2400" dirty="0" smtClean="0"/>
              <a:t>שימו לב, הפונקציות לכשעצמם אינן חשובות, אלא אופן השימוש ב-</a:t>
            </a:r>
            <a:r>
              <a:rPr lang="en-US" sz="2400" dirty="0" smtClean="0"/>
              <a:t>Handle</a:t>
            </a:r>
            <a:r>
              <a:rPr lang="he-IL" sz="2400" dirty="0" smtClean="0"/>
              <a:t>-ים למשל.</a:t>
            </a:r>
          </a:p>
          <a:p>
            <a:r>
              <a:rPr lang="he-IL" sz="2400" dirty="0" smtClean="0"/>
              <a:t>הדוגמה מבוססת על קוד מ-</a:t>
            </a:r>
            <a:r>
              <a:rPr lang="en-US" sz="2400" dirty="0" smtClean="0"/>
              <a:t>MSDN</a:t>
            </a:r>
            <a:r>
              <a:rPr lang="he-IL" sz="2400" dirty="0" smtClean="0"/>
              <a:t>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://msdn.microsoft.com/en-us/library/windows/desktop/ms682623(v=vs.85).aspx</a:t>
            </a:r>
            <a:endParaRPr lang="he-IL" sz="1600" dirty="0" smtClean="0"/>
          </a:p>
          <a:p>
            <a:pPr marL="0" indent="0">
              <a:buNone/>
            </a:pPr>
            <a:endParaRPr lang="he-IL" sz="2400" dirty="0" smtClean="0"/>
          </a:p>
          <a:p>
            <a:r>
              <a:rPr lang="he-IL" sz="2400" dirty="0" smtClean="0"/>
              <a:t>רשות - מצורפת דוגמת קוד נוספת בקובץ </a:t>
            </a:r>
            <a:r>
              <a:rPr lang="en-US" sz="2400" dirty="0" err="1" smtClean="0"/>
              <a:t>Terminator.cpp</a:t>
            </a:r>
            <a:r>
              <a:rPr lang="he-IL" sz="2400" dirty="0" smtClean="0"/>
              <a:t> התכנית סוגרת את התהליך </a:t>
            </a:r>
            <a:r>
              <a:rPr lang="en-US" sz="2400" dirty="0" smtClean="0"/>
              <a:t>notepad.exe</a:t>
            </a:r>
            <a:r>
              <a:rPr lang="he-IL" sz="2400" dirty="0" smtClean="0"/>
              <a:t> (פנקס הרשימות)</a:t>
            </a:r>
            <a:endParaRPr lang="he-IL" sz="2400" dirty="0" smtClean="0"/>
          </a:p>
        </p:txBody>
      </p:sp>
    </p:spTree>
    <p:extLst>
      <p:ext uri="{BB962C8B-B14F-4D97-AF65-F5344CB8AC3E}">
        <p14:creationId xmlns:p14="http://schemas.microsoft.com/office/powerpoint/2010/main" val="19102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 smtClean="0"/>
              <a:t>רשות </a:t>
            </a:r>
            <a:r>
              <a:rPr lang="mr-IN" dirty="0" smtClean="0"/>
              <a:t>–</a:t>
            </a:r>
            <a:r>
              <a:rPr lang="he-IL" dirty="0" smtClean="0"/>
              <a:t> גישה כללית ללמידת </a:t>
            </a:r>
            <a:r>
              <a:rPr lang="en-US" dirty="0" smtClean="0"/>
              <a:t>API</a:t>
            </a:r>
            <a:r>
              <a:rPr lang="he-IL" dirty="0" smtClean="0"/>
              <a:t> חדש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8001000" cy="4525963"/>
          </a:xfrm>
        </p:spPr>
        <p:txBody>
          <a:bodyPr>
            <a:noAutofit/>
          </a:bodyPr>
          <a:lstStyle/>
          <a:p>
            <a:r>
              <a:rPr lang="he-IL" sz="2400" dirty="0" smtClean="0"/>
              <a:t>במהלך חייכם כמפתחים ייצא לכם להכיר, לעבוד </a:t>
            </a:r>
            <a:r>
              <a:rPr lang="he-IL" sz="2400" dirty="0" smtClean="0"/>
              <a:t>( ולשנוא </a:t>
            </a:r>
            <a:r>
              <a:rPr lang="he-IL" sz="2400" dirty="0" smtClean="0">
                <a:sym typeface="Wingdings"/>
              </a:rPr>
              <a:t></a:t>
            </a:r>
            <a:r>
              <a:rPr lang="he-IL" sz="2400" dirty="0" smtClean="0"/>
              <a:t> ) עשרות </a:t>
            </a:r>
            <a:r>
              <a:rPr lang="en-US" sz="2400" dirty="0" smtClean="0"/>
              <a:t>APIs</a:t>
            </a:r>
            <a:r>
              <a:rPr lang="he-IL" sz="2400" dirty="0" smtClean="0"/>
              <a:t> שונים</a:t>
            </a:r>
          </a:p>
          <a:p>
            <a:r>
              <a:rPr lang="he-IL" sz="2400" dirty="0" smtClean="0"/>
              <a:t>ככל שתלמדו על יותר </a:t>
            </a:r>
            <a:r>
              <a:rPr lang="en-US" sz="2400" dirty="0" smtClean="0"/>
              <a:t>APIs</a:t>
            </a:r>
            <a:r>
              <a:rPr lang="he-IL" sz="2400" dirty="0" smtClean="0"/>
              <a:t> כך תבינו שלכולם יש מבנה כללי דומה בגדול ולמידה של </a:t>
            </a:r>
            <a:r>
              <a:rPr lang="en-US" sz="2400" dirty="0" smtClean="0"/>
              <a:t>API</a:t>
            </a:r>
            <a:r>
              <a:rPr lang="he-IL" sz="2400" dirty="0" smtClean="0"/>
              <a:t> חדש תהפוך להיות עניין קל ושגרתי</a:t>
            </a:r>
            <a:endParaRPr lang="en-US" sz="2400" dirty="0" smtClean="0"/>
          </a:p>
          <a:p>
            <a:endParaRPr lang="he-IL" sz="2400" dirty="0" smtClean="0"/>
          </a:p>
          <a:p>
            <a:r>
              <a:rPr lang="he-IL" sz="2400" dirty="0" smtClean="0"/>
              <a:t>הנה כמה קווים מנחים</a:t>
            </a:r>
          </a:p>
          <a:p>
            <a:pPr lvl="1"/>
            <a:r>
              <a:rPr lang="he-IL" sz="2000" dirty="0" smtClean="0"/>
              <a:t>השיגו את התיעוד הטוב ביותר שקיים (בד״כ העדיפו את התיעוד הרשמי)</a:t>
            </a:r>
          </a:p>
          <a:p>
            <a:pPr lvl="1"/>
            <a:r>
              <a:rPr lang="he-IL" sz="2000" dirty="0" smtClean="0"/>
              <a:t>חפשו מאיפה ״מייבאים״ פונקציות ואיפה זה מתועד</a:t>
            </a:r>
          </a:p>
          <a:p>
            <a:pPr lvl="1"/>
            <a:r>
              <a:rPr lang="he-IL" sz="2000" dirty="0" smtClean="0"/>
              <a:t>הבינו מהם האובייקטים ב</a:t>
            </a:r>
            <a:r>
              <a:rPr lang="en-US" sz="2000" dirty="0" smtClean="0"/>
              <a:t>API</a:t>
            </a:r>
            <a:r>
              <a:rPr lang="he-IL" sz="2000" dirty="0" smtClean="0"/>
              <a:t> ואיך עובדים איתם (ע״ע </a:t>
            </a:r>
            <a:r>
              <a:rPr lang="en-US" sz="2000" dirty="0" smtClean="0"/>
              <a:t>HANDLE</a:t>
            </a:r>
            <a:r>
              <a:rPr lang="he-IL" sz="2000" dirty="0" smtClean="0"/>
              <a:t>)</a:t>
            </a:r>
            <a:endParaRPr lang="en-US" sz="2000" dirty="0" smtClean="0"/>
          </a:p>
          <a:p>
            <a:pPr lvl="1"/>
            <a:r>
              <a:rPr lang="he-IL" sz="2000" dirty="0" smtClean="0"/>
              <a:t>חפשו דוגמאות לאיך מבצעים פעולות שאתם כבר מכירים מ</a:t>
            </a:r>
            <a:r>
              <a:rPr lang="en-US" sz="2000" dirty="0" smtClean="0"/>
              <a:t>API</a:t>
            </a:r>
            <a:r>
              <a:rPr lang="he-IL" sz="2000" dirty="0" smtClean="0"/>
              <a:t> אחר (לדוגמא: פתיחת קובץ, כתיבה לקובץ) ולמדו מהן על ההבדלים</a:t>
            </a:r>
          </a:p>
          <a:p>
            <a:pPr lvl="1"/>
            <a:endParaRPr lang="he-IL" sz="2000" dirty="0" smtClean="0"/>
          </a:p>
          <a:p>
            <a:pPr lvl="1"/>
            <a:endParaRPr lang="he-IL" sz="2000" dirty="0" smtClean="0"/>
          </a:p>
          <a:p>
            <a:endParaRPr lang="he-IL" sz="2400" dirty="0" smtClean="0"/>
          </a:p>
        </p:txBody>
      </p:sp>
    </p:spTree>
    <p:extLst>
      <p:ext uri="{BB962C8B-B14F-4D97-AF65-F5344CB8AC3E}">
        <p14:creationId xmlns:p14="http://schemas.microsoft.com/office/powerpoint/2010/main" val="17384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 rot="20271390">
            <a:off x="1359092" y="2354954"/>
            <a:ext cx="684193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he-IL" sz="13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בהצלחה!</a:t>
            </a:r>
            <a:endParaRPr lang="he-IL" sz="13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4659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(ERROR_SUCCESS)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r"/>
            <a:r>
              <a:rPr lang="he-IL" dirty="0" smtClean="0"/>
              <a:t>תיעוד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r>
              <a:rPr lang="he-IL" dirty="0"/>
              <a:t>אבל איך עובדים עם ה-</a:t>
            </a:r>
            <a:r>
              <a:rPr lang="en-US" dirty="0"/>
              <a:t>Windows API</a:t>
            </a:r>
            <a:r>
              <a:rPr lang="he-IL" dirty="0"/>
              <a:t> בפועל</a:t>
            </a:r>
            <a:r>
              <a:rPr lang="en-US" dirty="0"/>
              <a:t>?</a:t>
            </a:r>
          </a:p>
          <a:p>
            <a:pPr lvl="1"/>
            <a:r>
              <a:rPr lang="he-IL" dirty="0"/>
              <a:t>איך מבצעים פעולה מסוימת?</a:t>
            </a:r>
            <a:endParaRPr lang="en-US" dirty="0"/>
          </a:p>
          <a:p>
            <a:pPr lvl="1"/>
            <a:r>
              <a:rPr lang="he-IL" dirty="0"/>
              <a:t>איזה פונקציות יש?</a:t>
            </a:r>
          </a:p>
          <a:p>
            <a:pPr lvl="1"/>
            <a:r>
              <a:rPr lang="he-IL" dirty="0"/>
              <a:t>מה עושה הפונקציה?</a:t>
            </a:r>
          </a:p>
          <a:p>
            <a:pPr lvl="1"/>
            <a:r>
              <a:rPr lang="he-IL" dirty="0"/>
              <a:t>מה מקבלת ומחזירה הפונקציה?</a:t>
            </a:r>
          </a:p>
          <a:p>
            <a:r>
              <a:rPr lang="he-IL" dirty="0"/>
              <a:t>כדי לקבל תשובות לכל השאלות האלה אנחנו נעזרים בתיעוד הרשמי של </a:t>
            </a:r>
            <a:r>
              <a:rPr lang="en-US" dirty="0"/>
              <a:t>Microsoft</a:t>
            </a:r>
            <a:r>
              <a:rPr lang="he-IL" dirty="0"/>
              <a:t> ל-</a:t>
            </a:r>
            <a:r>
              <a:rPr lang="en-US" dirty="0"/>
              <a:t>API</a:t>
            </a:r>
            <a:r>
              <a:rPr lang="he-IL" dirty="0"/>
              <a:t>, הנקרא </a:t>
            </a:r>
            <a:r>
              <a:rPr lang="en-US" dirty="0" smtClean="0">
                <a:solidFill>
                  <a:srgbClr val="00B050"/>
                </a:solidFill>
              </a:rPr>
              <a:t>MSDN</a:t>
            </a:r>
            <a:endParaRPr lang="he-IL" dirty="0"/>
          </a:p>
          <a:p>
            <a: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40005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User\Documents\מגשימים\תרגול יב\Challenge Accepted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77381"/>
            <a:ext cx="973405" cy="60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"/>
            <a:ext cx="7264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איך מגיעים ל-</a:t>
            </a:r>
            <a:r>
              <a:rPr lang="en-US" dirty="0" smtClean="0"/>
              <a:t>MSDN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8229600" cy="4525963"/>
          </a:xfrm>
        </p:spPr>
        <p:txBody>
          <a:bodyPr/>
          <a:lstStyle/>
          <a:p>
            <a:r>
              <a:rPr lang="he-IL" dirty="0" smtClean="0"/>
              <a:t>לקבלת תיעוד של פונקציה ספציפית אפשר לעמוד על שם הפונקציה ב-</a:t>
            </a:r>
            <a:r>
              <a:rPr lang="en-US" dirty="0" smtClean="0"/>
              <a:t>Visual Studio</a:t>
            </a:r>
            <a:r>
              <a:rPr lang="he-IL" dirty="0" smtClean="0"/>
              <a:t> וללחוץ על </a:t>
            </a:r>
            <a:r>
              <a:rPr lang="en-US" dirty="0" smtClean="0"/>
              <a:t>F1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3200"/>
            <a:ext cx="5791200" cy="3595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90800"/>
            <a:ext cx="5638800" cy="40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איך מגיעים ל-</a:t>
            </a:r>
            <a:r>
              <a:rPr lang="en-US" dirty="0" smtClean="0"/>
              <a:t>MSDN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229600" cy="4525963"/>
          </a:xfrm>
        </p:spPr>
        <p:txBody>
          <a:bodyPr/>
          <a:lstStyle/>
          <a:p>
            <a:r>
              <a:rPr lang="he-IL" dirty="0" smtClean="0"/>
              <a:t>אפשר גם לחפש שם של פונקציה ספציפית בגוגל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090602"/>
            <a:ext cx="6629400" cy="45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איך מגיעים ל-</a:t>
            </a:r>
            <a:r>
              <a:rPr lang="en-US" dirty="0"/>
              <a:t>MSDN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http://msdn.microsoft.com/en-us/library/windows/desktop/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057400"/>
            <a:ext cx="6681247" cy="462915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3581400" y="3733800"/>
            <a:ext cx="609600" cy="838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1" y="1295400"/>
            <a:ext cx="6918918" cy="5318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תיעוד של פונקציות ב-</a:t>
            </a:r>
            <a:r>
              <a:rPr lang="en-US" dirty="0" smtClean="0"/>
              <a:t>MSDN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286000"/>
            <a:ext cx="4872789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2524522"/>
            <a:ext cx="6591300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75" y="2524522"/>
            <a:ext cx="6715125" cy="2562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3191470"/>
            <a:ext cx="1302028" cy="6141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225" y="3680619"/>
            <a:ext cx="6810375" cy="293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071" y="4127897"/>
            <a:ext cx="1609725" cy="390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8414" y="5160424"/>
            <a:ext cx="196215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757" y="6209591"/>
            <a:ext cx="192405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5412" y="4259659"/>
            <a:ext cx="301654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rtl="1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he-IL" dirty="0" smtClean="0"/>
              <a:t>ב-</a:t>
            </a:r>
            <a:r>
              <a:rPr lang="en-US" dirty="0" smtClean="0"/>
              <a:t>Windows API</a:t>
            </a:r>
            <a:r>
              <a:rPr lang="he-IL" dirty="0" smtClean="0"/>
              <a:t> משתמשים בטיפוסים ייחודיים. נרחיב עליהם בקרוב.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4950" y="3191470"/>
            <a:ext cx="31832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dirty="0" smtClean="0"/>
              <a:t>זהו ה-</a:t>
            </a:r>
            <a:r>
              <a:rPr lang="en-US" dirty="0" smtClean="0"/>
              <a:t>Calling Convention</a:t>
            </a:r>
            <a:r>
              <a:rPr lang="he-IL" dirty="0" smtClean="0"/>
              <a:t> של הפונקציה. </a:t>
            </a:r>
            <a:r>
              <a:rPr lang="en-US" dirty="0" smtClean="0"/>
              <a:t>WINAPI = STDCALL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תבנית בסיס תשע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</TotalTime>
  <Words>1467</Words>
  <Application>Microsoft Office PowerPoint</Application>
  <PresentationFormat>On-screen Show (4:3)</PresentationFormat>
  <Paragraphs>221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Aharoni</vt:lpstr>
      <vt:lpstr>Arial</vt:lpstr>
      <vt:lpstr>Calibri</vt:lpstr>
      <vt:lpstr>Consolas</vt:lpstr>
      <vt:lpstr>Courier New</vt:lpstr>
      <vt:lpstr>Guttman Adii-Light</vt:lpstr>
      <vt:lpstr>Mangal</vt:lpstr>
      <vt:lpstr>Tahoma</vt:lpstr>
      <vt:lpstr>Times New Roman</vt:lpstr>
      <vt:lpstr>Wingdings</vt:lpstr>
      <vt:lpstr>תבנית בסיס תשעה</vt:lpstr>
      <vt:lpstr>Office Theme</vt:lpstr>
      <vt:lpstr>PowerPoint Presentation</vt:lpstr>
      <vt:lpstr>WinAPI Tutorial – מה נלמד?</vt:lpstr>
      <vt:lpstr>למה WinAPI חשוב?</vt:lpstr>
      <vt:lpstr>תיעוד</vt:lpstr>
      <vt:lpstr>PowerPoint Presentation</vt:lpstr>
      <vt:lpstr>איך מגיעים ל-MSDN</vt:lpstr>
      <vt:lpstr>איך מגיעים ל-MSDN</vt:lpstr>
      <vt:lpstr>איך מגיעים ל-MSDN</vt:lpstr>
      <vt:lpstr>תיעוד של פונקציות ב-MSDN</vt:lpstr>
      <vt:lpstr>תיעוד של פונקציות ב-MSDN</vt:lpstr>
      <vt:lpstr>תיעוד של פונקציות ב-MSDN</vt:lpstr>
      <vt:lpstr>תיעוד של פונקציות ב-MSDN</vt:lpstr>
      <vt:lpstr>MSDN – סיכום מבנה התיעוד</vt:lpstr>
      <vt:lpstr>MSDN - סיכום</vt:lpstr>
      <vt:lpstr>PowerPoint Presentation</vt:lpstr>
      <vt:lpstr>מאיפה ״מביאים״ את הפונקציות?</vt:lpstr>
      <vt:lpstr>Windows API Data Types</vt:lpstr>
      <vt:lpstr>טיפוסים נפוצים</vt:lpstr>
      <vt:lpstr>טיפוסים נפוצים</vt:lpstr>
      <vt:lpstr>טיפוסים נפוצים</vt:lpstr>
      <vt:lpstr>חיווי על שגיאות</vt:lpstr>
      <vt:lpstr>חיווי על שגיאות</vt:lpstr>
      <vt:lpstr>GetLastError - דוגמא</vt:lpstr>
      <vt:lpstr>PowerPoint Presentation</vt:lpstr>
      <vt:lpstr>מהם אובייקטים?</vt:lpstr>
      <vt:lpstr>איך משתמשים באובייקטים?</vt:lpstr>
      <vt:lpstr>שורה תחתונה</vt:lpstr>
      <vt:lpstr>למה צריך את זה?</vt:lpstr>
      <vt:lpstr>עבודה עם HANDLES</vt:lpstr>
      <vt:lpstr>MagshimimWriter – C Version</vt:lpstr>
      <vt:lpstr>MagshimimWriter – WinAPI Version</vt:lpstr>
      <vt:lpstr>עבודה עם HANDLES</vt:lpstr>
      <vt:lpstr>סגירת Handleים</vt:lpstr>
      <vt:lpstr>דוגמת קוד – קריאה מודרכת</vt:lpstr>
      <vt:lpstr>רשות – גישה כללית ללמידת API חדש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טמפלייט למצגות מגשימים</dc:title>
  <dc:creator>Gibel</dc:creator>
  <cp:lastModifiedBy>Shlomi Hod</cp:lastModifiedBy>
  <cp:revision>315</cp:revision>
  <dcterms:created xsi:type="dcterms:W3CDTF">2006-08-16T00:00:00Z</dcterms:created>
  <dcterms:modified xsi:type="dcterms:W3CDTF">2017-03-28T08:09:00Z</dcterms:modified>
</cp:coreProperties>
</file>